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45"/>
  </p:notesMasterIdLst>
  <p:sldIdLst>
    <p:sldId id="262" r:id="rId2"/>
    <p:sldId id="327" r:id="rId3"/>
    <p:sldId id="350" r:id="rId4"/>
    <p:sldId id="351" r:id="rId5"/>
    <p:sldId id="352" r:id="rId6"/>
    <p:sldId id="353" r:id="rId7"/>
    <p:sldId id="354" r:id="rId8"/>
    <p:sldId id="329" r:id="rId9"/>
    <p:sldId id="332" r:id="rId10"/>
    <p:sldId id="356" r:id="rId11"/>
    <p:sldId id="334" r:id="rId12"/>
    <p:sldId id="355" r:id="rId13"/>
    <p:sldId id="335" r:id="rId14"/>
    <p:sldId id="336" r:id="rId15"/>
    <p:sldId id="337" r:id="rId16"/>
    <p:sldId id="338" r:id="rId17"/>
    <p:sldId id="340" r:id="rId18"/>
    <p:sldId id="339" r:id="rId19"/>
    <p:sldId id="357" r:id="rId20"/>
    <p:sldId id="342" r:id="rId21"/>
    <p:sldId id="341" r:id="rId22"/>
    <p:sldId id="343" r:id="rId23"/>
    <p:sldId id="344" r:id="rId24"/>
    <p:sldId id="345" r:id="rId25"/>
    <p:sldId id="348" r:id="rId26"/>
    <p:sldId id="346" r:id="rId27"/>
    <p:sldId id="347" r:id="rId28"/>
    <p:sldId id="301" r:id="rId29"/>
    <p:sldId id="302" r:id="rId30"/>
    <p:sldId id="295" r:id="rId31"/>
    <p:sldId id="293" r:id="rId32"/>
    <p:sldId id="303" r:id="rId33"/>
    <p:sldId id="296" r:id="rId34"/>
    <p:sldId id="349" r:id="rId35"/>
    <p:sldId id="308" r:id="rId36"/>
    <p:sldId id="324" r:id="rId37"/>
    <p:sldId id="307" r:id="rId38"/>
    <p:sldId id="319" r:id="rId39"/>
    <p:sldId id="320" r:id="rId40"/>
    <p:sldId id="316" r:id="rId41"/>
    <p:sldId id="317" r:id="rId42"/>
    <p:sldId id="321" r:id="rId43"/>
    <p:sldId id="323"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4" autoAdjust="0"/>
  </p:normalViewPr>
  <p:slideViewPr>
    <p:cSldViewPr>
      <p:cViewPr varScale="1">
        <p:scale>
          <a:sx n="72" d="100"/>
          <a:sy n="72" d="100"/>
        </p:scale>
        <p:origin x="1350"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gif>
</file>

<file path=ppt/media/image3.png>
</file>

<file path=ppt/media/image4.png>
</file>

<file path=ppt/media/image5.png>
</file>

<file path=ppt/media/image6.pn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A8C6AE-1BCC-45DA-8350-C4FDE2EF93AB}" type="datetimeFigureOut">
              <a:rPr lang="en-US" smtClean="0"/>
              <a:pPr/>
              <a:t>2/20/2023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87E485-33D1-4890-AAD0-545303D23646}" type="slidenum">
              <a:rPr lang="en-US" smtClean="0"/>
              <a:pPr/>
              <a:t>‹#›</a:t>
            </a:fld>
            <a:endParaRPr lang="en-US"/>
          </a:p>
        </p:txBody>
      </p:sp>
    </p:spTree>
    <p:extLst>
      <p:ext uri="{BB962C8B-B14F-4D97-AF65-F5344CB8AC3E}">
        <p14:creationId xmlns:p14="http://schemas.microsoft.com/office/powerpoint/2010/main" val="14052524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04800" y="1493837"/>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endParaRPr kumimoji="0" lang="en-GB" sz="2400" u="none" strike="noStrike" kern="1200" cap="none" spc="0" normalizeH="0" noProof="0" dirty="0">
              <a:ln>
                <a:noFill/>
              </a:ln>
              <a:solidFill>
                <a:srgbClr val="101141"/>
              </a:solidFill>
              <a:effectLst/>
              <a:uLnTx/>
              <a:uFillTx/>
              <a:latin typeface="Arial"/>
              <a:cs typeface="Arial"/>
            </a:endParaRPr>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p:txBody>
      </p:sp>
      <p:sp>
        <p:nvSpPr>
          <p:cNvPr id="7" name="TextBox 6"/>
          <p:cNvSpPr txBox="1"/>
          <p:nvPr/>
        </p:nvSpPr>
        <p:spPr>
          <a:xfrm>
            <a:off x="3276600" y="6596390"/>
            <a:ext cx="5867400" cy="261610"/>
          </a:xfrm>
          <a:prstGeom prst="rect">
            <a:avLst/>
          </a:prstGeom>
          <a:noFill/>
        </p:spPr>
        <p:txBody>
          <a:bodyPr wrap="square" rtlCol="0">
            <a:spAutoFit/>
          </a:bodyPr>
          <a:lstStyle/>
          <a:p>
            <a:pPr algn="r"/>
            <a:r>
              <a:rPr lang="en-US" sz="1100" b="1" dirty="0">
                <a:solidFill>
                  <a:srgbClr val="101141"/>
                </a:solidFill>
                <a:latin typeface="Arial"/>
                <a:cs typeface="Arial"/>
              </a:rPr>
              <a:t>BITS </a:t>
            </a:r>
            <a:r>
              <a:rPr lang="en-US" sz="1100" dirty="0">
                <a:solidFill>
                  <a:srgbClr val="101141"/>
                </a:solidFill>
                <a:latin typeface="Arial"/>
                <a:cs typeface="Arial"/>
              </a:rPr>
              <a:t>Pilani, Dubai Campus</a:t>
            </a:r>
          </a:p>
        </p:txBody>
      </p:sp>
      <p:grpSp>
        <p:nvGrpSpPr>
          <p:cNvPr id="2" name="Group 11"/>
          <p:cNvGrpSpPr/>
          <p:nvPr/>
        </p:nvGrpSpPr>
        <p:grpSpPr>
          <a:xfrm>
            <a:off x="2083888" y="6550671"/>
            <a:ext cx="7060112" cy="48665"/>
            <a:chOff x="2083888" y="6550671"/>
            <a:chExt cx="7060112" cy="48665"/>
          </a:xfrm>
        </p:grpSpPr>
        <p:sp>
          <p:nvSpPr>
            <p:cNvPr id="13" name="Rectangle 12"/>
            <p:cNvSpPr/>
            <p:nvPr/>
          </p:nvSpPr>
          <p:spPr>
            <a:xfrm>
              <a:off x="4630476" y="6550672"/>
              <a:ext cx="2328591" cy="48664"/>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6907874" y="6550671"/>
              <a:ext cx="2236126" cy="45719"/>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p:cNvSpPr/>
            <p:nvPr/>
          </p:nvSpPr>
          <p:spPr>
            <a:xfrm>
              <a:off x="2083888" y="6550672"/>
              <a:ext cx="2580680" cy="48664"/>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16" name="Picture 15" descr="Picture 7.png"/>
          <p:cNvPicPr>
            <a:picLocks noChangeAspect="1"/>
          </p:cNvPicPr>
          <p:nvPr/>
        </p:nvPicPr>
        <p:blipFill>
          <a:blip r:embed="rId2" cstate="print"/>
          <a:srcRect l="1923" b="5336"/>
          <a:stretch>
            <a:fillRect/>
          </a:stretch>
        </p:blipFill>
        <p:spPr>
          <a:xfrm>
            <a:off x="6629400" y="-1"/>
            <a:ext cx="2193193" cy="692697"/>
          </a:xfrm>
          <a:prstGeom prst="rect">
            <a:avLst/>
          </a:prstGeom>
        </p:spPr>
      </p:pic>
      <p:grpSp>
        <p:nvGrpSpPr>
          <p:cNvPr id="4" name="Group 18"/>
          <p:cNvGrpSpPr/>
          <p:nvPr/>
        </p:nvGrpSpPr>
        <p:grpSpPr>
          <a:xfrm>
            <a:off x="2133600" y="6553200"/>
            <a:ext cx="7010400" cy="45719"/>
            <a:chOff x="1905000" y="6553200"/>
            <a:chExt cx="7010400" cy="45719"/>
          </a:xfrm>
        </p:grpSpPr>
        <p:sp>
          <p:nvSpPr>
            <p:cNvPr id="20" name="Rectangle 19"/>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Rectangle 2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Rectangle 21"/>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5" name="Group 22"/>
          <p:cNvGrpSpPr/>
          <p:nvPr/>
        </p:nvGrpSpPr>
        <p:grpSpPr>
          <a:xfrm>
            <a:off x="0" y="1295400"/>
            <a:ext cx="7010400" cy="45719"/>
            <a:chOff x="1905000" y="6553200"/>
            <a:chExt cx="7010400" cy="45719"/>
          </a:xfrm>
        </p:grpSpPr>
        <p:sp>
          <p:nvSpPr>
            <p:cNvPr id="24" name="Rectangle 23"/>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Content Placeholder 18"/>
          <p:cNvSpPr>
            <a:spLocks noGrp="1"/>
          </p:cNvSpPr>
          <p:nvPr>
            <p:ph sz="quarter" idx="10" hasCustomPrompt="1"/>
          </p:nvPr>
        </p:nvSpPr>
        <p:spPr>
          <a:xfrm>
            <a:off x="304800" y="152400"/>
            <a:ext cx="6324600" cy="1143000"/>
          </a:xfrm>
        </p:spPr>
        <p:txBody>
          <a:bodyPr anchor="ctr" anchorCtr="0">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dirty="0"/>
              <a:t>Slide heading here and it can run in two lines</a:t>
            </a:r>
          </a:p>
        </p:txBody>
      </p:sp>
      <p:sp>
        <p:nvSpPr>
          <p:cNvPr id="18" name="TextBox 17"/>
          <p:cNvSpPr txBox="1"/>
          <p:nvPr userDrawn="1"/>
        </p:nvSpPr>
        <p:spPr>
          <a:xfrm>
            <a:off x="3276600" y="6596390"/>
            <a:ext cx="5867400" cy="261610"/>
          </a:xfrm>
          <a:prstGeom prst="rect">
            <a:avLst/>
          </a:prstGeom>
          <a:noFill/>
        </p:spPr>
        <p:txBody>
          <a:bodyPr wrap="square" rtlCol="0">
            <a:spAutoFit/>
          </a:bodyPr>
          <a:lstStyle/>
          <a:p>
            <a:pPr algn="r"/>
            <a:r>
              <a:rPr lang="en-US" sz="1100" b="1" dirty="0">
                <a:solidFill>
                  <a:srgbClr val="101141"/>
                </a:solidFill>
                <a:latin typeface="Arial"/>
                <a:cs typeface="Arial"/>
              </a:rPr>
              <a:t>BITS </a:t>
            </a:r>
            <a:r>
              <a:rPr lang="en-US" sz="1100" dirty="0">
                <a:solidFill>
                  <a:srgbClr val="101141"/>
                </a:solidFill>
                <a:latin typeface="Arial"/>
                <a:cs typeface="Arial"/>
              </a:rPr>
              <a:t>Pilani, Dubai Campus</a:t>
            </a:r>
          </a:p>
        </p:txBody>
      </p:sp>
      <p:grpSp>
        <p:nvGrpSpPr>
          <p:cNvPr id="19" name="Group 11"/>
          <p:cNvGrpSpPr/>
          <p:nvPr userDrawn="1"/>
        </p:nvGrpSpPr>
        <p:grpSpPr>
          <a:xfrm>
            <a:off x="2083888" y="6550671"/>
            <a:ext cx="7060112" cy="48665"/>
            <a:chOff x="2083888" y="6550671"/>
            <a:chExt cx="7060112" cy="48665"/>
          </a:xfrm>
        </p:grpSpPr>
        <p:sp>
          <p:nvSpPr>
            <p:cNvPr id="23" name="Rectangle 22"/>
            <p:cNvSpPr/>
            <p:nvPr/>
          </p:nvSpPr>
          <p:spPr>
            <a:xfrm>
              <a:off x="4630476" y="6550672"/>
              <a:ext cx="2328591" cy="48664"/>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Rectangle 27"/>
            <p:cNvSpPr/>
            <p:nvPr/>
          </p:nvSpPr>
          <p:spPr>
            <a:xfrm>
              <a:off x="6907874" y="6550671"/>
              <a:ext cx="2236126" cy="45719"/>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Rectangle 28"/>
            <p:cNvSpPr/>
            <p:nvPr/>
          </p:nvSpPr>
          <p:spPr>
            <a:xfrm>
              <a:off x="2083888" y="6550672"/>
              <a:ext cx="2580680" cy="48664"/>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30" name="Picture 29" descr="Picture 7.png"/>
          <p:cNvPicPr>
            <a:picLocks noChangeAspect="1"/>
          </p:cNvPicPr>
          <p:nvPr userDrawn="1"/>
        </p:nvPicPr>
        <p:blipFill>
          <a:blip r:embed="rId2" cstate="print"/>
          <a:srcRect l="1923" b="5336"/>
          <a:stretch>
            <a:fillRect/>
          </a:stretch>
        </p:blipFill>
        <p:spPr>
          <a:xfrm>
            <a:off x="6629400" y="-1"/>
            <a:ext cx="2193193" cy="692697"/>
          </a:xfrm>
          <a:prstGeom prst="rect">
            <a:avLst/>
          </a:prstGeom>
        </p:spPr>
      </p:pic>
      <p:grpSp>
        <p:nvGrpSpPr>
          <p:cNvPr id="31" name="Group 18"/>
          <p:cNvGrpSpPr/>
          <p:nvPr userDrawn="1"/>
        </p:nvGrpSpPr>
        <p:grpSpPr>
          <a:xfrm>
            <a:off x="2133600" y="6553200"/>
            <a:ext cx="7010400" cy="45719"/>
            <a:chOff x="1905000" y="6553200"/>
            <a:chExt cx="7010400" cy="45719"/>
          </a:xfrm>
        </p:grpSpPr>
        <p:sp>
          <p:nvSpPr>
            <p:cNvPr id="32" name="Rectangle 31"/>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Rectangle 32"/>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Rectangle 33"/>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5" name="Group 22"/>
          <p:cNvGrpSpPr/>
          <p:nvPr userDrawn="1"/>
        </p:nvGrpSpPr>
        <p:grpSpPr>
          <a:xfrm>
            <a:off x="0" y="1295400"/>
            <a:ext cx="7010400" cy="45719"/>
            <a:chOff x="1905000" y="6553200"/>
            <a:chExt cx="7010400" cy="45719"/>
          </a:xfrm>
        </p:grpSpPr>
        <p:sp>
          <p:nvSpPr>
            <p:cNvPr id="36" name="Rectangle 35"/>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Rectangle 36"/>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ectangle 37"/>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04800" y="1493837"/>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endParaRPr kumimoji="0" lang="en-GB" sz="2400" u="none" strike="noStrike" kern="1200" cap="none" spc="0" normalizeH="0" noProof="0" dirty="0">
              <a:ln>
                <a:noFill/>
              </a:ln>
              <a:solidFill>
                <a:srgbClr val="101141"/>
              </a:solidFill>
              <a:effectLst/>
              <a:uLnTx/>
              <a:uFillTx/>
              <a:latin typeface="Arial"/>
              <a:cs typeface="Arial"/>
            </a:endParaRPr>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a:p>
            <a:pPr marL="342900" marR="0" lvl="0" indent="-342900" algn="l" defTabSz="914400"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2400" u="none" strike="noStrike" kern="1200" cap="none" spc="0" normalizeH="0" baseline="0" noProof="0" dirty="0" err="1">
                <a:ln>
                  <a:noFill/>
                </a:ln>
                <a:solidFill>
                  <a:srgbClr val="101141"/>
                </a:solidFill>
                <a:effectLst/>
                <a:uLnTx/>
                <a:uFillTx/>
                <a:latin typeface="Arial"/>
                <a:cs typeface="Arial"/>
              </a:rPr>
              <a:t>Lorem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sit </a:t>
            </a:r>
            <a:r>
              <a:rPr kumimoji="0" lang="en-GB" sz="2400" u="none" strike="noStrike" kern="1200" cap="none" spc="0" normalizeH="0" noProof="0" dirty="0" err="1">
                <a:ln>
                  <a:noFill/>
                </a:ln>
                <a:solidFill>
                  <a:srgbClr val="101141"/>
                </a:solidFill>
                <a:effectLst/>
                <a:uLnTx/>
                <a:uFillTx/>
                <a:latin typeface="Arial"/>
                <a:cs typeface="Arial"/>
              </a:rPr>
              <a:t>amet</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dolor</a:t>
            </a:r>
            <a:r>
              <a:rPr kumimoji="0" lang="en-GB" sz="2400" u="none" strike="noStrike" kern="1200" cap="none" spc="0" normalizeH="0" noProof="0" dirty="0">
                <a:ln>
                  <a:noFill/>
                </a:ln>
                <a:solidFill>
                  <a:srgbClr val="101141"/>
                </a:solidFill>
                <a:effectLst/>
                <a:uLnTx/>
                <a:uFillTx/>
                <a:latin typeface="Arial"/>
                <a:cs typeface="Arial"/>
              </a:rPr>
              <a:t> </a:t>
            </a:r>
            <a:r>
              <a:rPr kumimoji="0" lang="en-GB" sz="2400" u="none" strike="noStrike" kern="1200" cap="none" spc="0" normalizeH="0" noProof="0" dirty="0" err="1">
                <a:ln>
                  <a:noFill/>
                </a:ln>
                <a:solidFill>
                  <a:srgbClr val="101141"/>
                </a:solidFill>
                <a:effectLst/>
                <a:uLnTx/>
                <a:uFillTx/>
                <a:latin typeface="Arial"/>
                <a:cs typeface="Arial"/>
              </a:rPr>
              <a:t>ipsum</a:t>
            </a:r>
            <a:r>
              <a:rPr kumimoji="0" lang="en-GB" sz="2400" u="none" strike="noStrike" kern="1200" cap="none" spc="0" normalizeH="0" noProof="0" dirty="0">
                <a:ln>
                  <a:noFill/>
                </a:ln>
                <a:solidFill>
                  <a:srgbClr val="101141"/>
                </a:solidFill>
                <a:effectLst/>
                <a:uLnTx/>
                <a:uFillTx/>
                <a:latin typeface="Arial"/>
                <a:cs typeface="Arial"/>
              </a:rPr>
              <a:t> </a:t>
            </a:r>
            <a:endParaRPr lang="en-US" dirty="0"/>
          </a:p>
        </p:txBody>
      </p:sp>
      <p:sp>
        <p:nvSpPr>
          <p:cNvPr id="7" name="TextBox 6"/>
          <p:cNvSpPr txBox="1"/>
          <p:nvPr userDrawn="1"/>
        </p:nvSpPr>
        <p:spPr>
          <a:xfrm>
            <a:off x="3276600" y="6596390"/>
            <a:ext cx="5867400" cy="261610"/>
          </a:xfrm>
          <a:prstGeom prst="rect">
            <a:avLst/>
          </a:prstGeom>
          <a:noFill/>
        </p:spPr>
        <p:txBody>
          <a:bodyPr wrap="square" rtlCol="0">
            <a:spAutoFit/>
          </a:bodyPr>
          <a:lstStyle/>
          <a:p>
            <a:pPr algn="r"/>
            <a:r>
              <a:rPr lang="en-US" sz="1100" b="1" dirty="0">
                <a:solidFill>
                  <a:srgbClr val="101141"/>
                </a:solidFill>
                <a:latin typeface="Arial"/>
                <a:cs typeface="Arial"/>
              </a:rPr>
              <a:t>BITS </a:t>
            </a:r>
            <a:r>
              <a:rPr lang="en-US" sz="1100" dirty="0">
                <a:solidFill>
                  <a:srgbClr val="101141"/>
                </a:solidFill>
                <a:latin typeface="Arial"/>
                <a:cs typeface="Arial"/>
              </a:rPr>
              <a:t>Pilani, Dubai Campus</a:t>
            </a:r>
          </a:p>
        </p:txBody>
      </p:sp>
      <p:grpSp>
        <p:nvGrpSpPr>
          <p:cNvPr id="2" name="Group 11"/>
          <p:cNvGrpSpPr/>
          <p:nvPr userDrawn="1"/>
        </p:nvGrpSpPr>
        <p:grpSpPr>
          <a:xfrm>
            <a:off x="2083888" y="6550671"/>
            <a:ext cx="7060112" cy="48665"/>
            <a:chOff x="2083888" y="6550671"/>
            <a:chExt cx="7060112" cy="48665"/>
          </a:xfrm>
        </p:grpSpPr>
        <p:sp>
          <p:nvSpPr>
            <p:cNvPr id="13" name="Rectangle 12"/>
            <p:cNvSpPr/>
            <p:nvPr/>
          </p:nvSpPr>
          <p:spPr>
            <a:xfrm>
              <a:off x="4630476" y="6550672"/>
              <a:ext cx="2328591" cy="48664"/>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6907874" y="6550671"/>
              <a:ext cx="2236126" cy="45719"/>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p:cNvSpPr/>
            <p:nvPr/>
          </p:nvSpPr>
          <p:spPr>
            <a:xfrm>
              <a:off x="2083888" y="6550672"/>
              <a:ext cx="2580680" cy="48664"/>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16" name="Picture 15" descr="Picture 7.png"/>
          <p:cNvPicPr>
            <a:picLocks noChangeAspect="1"/>
          </p:cNvPicPr>
          <p:nvPr userDrawn="1"/>
        </p:nvPicPr>
        <p:blipFill>
          <a:blip r:embed="rId2" cstate="print"/>
          <a:srcRect l="1923" b="5336"/>
          <a:stretch>
            <a:fillRect/>
          </a:stretch>
        </p:blipFill>
        <p:spPr>
          <a:xfrm>
            <a:off x="6629400" y="-1"/>
            <a:ext cx="2193193" cy="692697"/>
          </a:xfrm>
          <a:prstGeom prst="rect">
            <a:avLst/>
          </a:prstGeom>
        </p:spPr>
      </p:pic>
      <p:grpSp>
        <p:nvGrpSpPr>
          <p:cNvPr id="4" name="Group 18"/>
          <p:cNvGrpSpPr/>
          <p:nvPr userDrawn="1"/>
        </p:nvGrpSpPr>
        <p:grpSpPr>
          <a:xfrm>
            <a:off x="2133600" y="6553200"/>
            <a:ext cx="7010400" cy="45719"/>
            <a:chOff x="1905000" y="6553200"/>
            <a:chExt cx="7010400" cy="45719"/>
          </a:xfrm>
        </p:grpSpPr>
        <p:sp>
          <p:nvSpPr>
            <p:cNvPr id="20" name="Rectangle 19"/>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Rectangle 2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Rectangle 21"/>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5" name="Group 22"/>
          <p:cNvGrpSpPr/>
          <p:nvPr userDrawn="1"/>
        </p:nvGrpSpPr>
        <p:grpSpPr>
          <a:xfrm>
            <a:off x="0" y="1295400"/>
            <a:ext cx="7010400" cy="45719"/>
            <a:chOff x="1905000" y="6553200"/>
            <a:chExt cx="7010400" cy="45719"/>
          </a:xfrm>
        </p:grpSpPr>
        <p:sp>
          <p:nvSpPr>
            <p:cNvPr id="24" name="Rectangle 23"/>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Content Placeholder 18"/>
          <p:cNvSpPr>
            <a:spLocks noGrp="1"/>
          </p:cNvSpPr>
          <p:nvPr>
            <p:ph sz="quarter" idx="10" hasCustomPrompt="1"/>
          </p:nvPr>
        </p:nvSpPr>
        <p:spPr>
          <a:xfrm>
            <a:off x="304800" y="152400"/>
            <a:ext cx="6324600" cy="1143000"/>
          </a:xfrm>
        </p:spPr>
        <p:txBody>
          <a:bodyPr anchor="ctr" anchorCtr="0">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dirty="0"/>
              <a:t>Slide heading here and it can run in two lines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6" r:id="rId12"/>
    <p:sldLayoutId id="2147483662" r:id="rId13"/>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8.jpe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hyperlink" Target="https://www.footprintcalculator.org/" TargetMode="Externa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www.bbc.com/news/science-environment-46459714"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http://www.mhhe.com/biosci/esp/2001_gbio/folder_structure/ec/m2/s3/assets/navigation/transparent.gif" TargetMode="External"/><Relationship Id="rId2" Type="http://schemas.openxmlformats.org/officeDocument/2006/relationships/image" Target="../media/image8.gif"/><Relationship Id="rId1" Type="http://schemas.openxmlformats.org/officeDocument/2006/relationships/slideLayout" Target="../slideLayouts/slideLayout6.xml"/><Relationship Id="rId5" Type="http://schemas.openxmlformats.org/officeDocument/2006/relationships/image" Target="http://www.mhhe.com/biosci/esp/2001_gbio/folder_structure/ec/m2/s3/assets/images/ecm2s3_1.jpg" TargetMode="Externa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362200"/>
            <a:ext cx="7543800" cy="1828800"/>
          </a:xfrm>
        </p:spPr>
        <p:txBody>
          <a:bodyPr>
            <a:normAutofit/>
          </a:bodyPr>
          <a:lstStyle/>
          <a:p>
            <a:r>
              <a:rPr lang="en-US" b="1" dirty="0">
                <a:solidFill>
                  <a:srgbClr val="FF0000"/>
                </a:solidFill>
                <a:effectLst>
                  <a:outerShdw blurRad="38100" dist="38100" dir="2700000" algn="tl">
                    <a:srgbClr val="000000">
                      <a:alpha val="43137"/>
                    </a:srgbClr>
                  </a:outerShdw>
                </a:effectLst>
              </a:rPr>
              <a:t> ECOLOGICAL SUCCESSION</a:t>
            </a:r>
          </a:p>
        </p:txBody>
      </p:sp>
    </p:spTree>
    <p:extLst>
      <p:ext uri="{BB962C8B-B14F-4D97-AF65-F5344CB8AC3E}">
        <p14:creationId xmlns:p14="http://schemas.microsoft.com/office/powerpoint/2010/main" val="3031941512"/>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544683F-E2A5-4602-B386-F26EA2671F5B}"/>
              </a:ext>
            </a:extLst>
          </p:cNvPr>
          <p:cNvSpPr>
            <a:spLocks noGrp="1"/>
          </p:cNvSpPr>
          <p:nvPr>
            <p:ph idx="1"/>
          </p:nvPr>
        </p:nvSpPr>
        <p:spPr/>
        <p:txBody>
          <a:bodyPr/>
          <a:lstStyle/>
          <a:p>
            <a:r>
              <a:rPr lang="en-US" altLang="en-US" sz="3600" b="1" dirty="0">
                <a:latin typeface="Comic Sans MS" panose="030F0702030302020204" pitchFamily="66" charset="0"/>
              </a:rPr>
              <a:t>A  stable group of plants and animals that is the </a:t>
            </a:r>
            <a:r>
              <a:rPr lang="en-US" altLang="en-US" sz="3600" b="1" dirty="0">
                <a:solidFill>
                  <a:srgbClr val="C00000"/>
                </a:solidFill>
                <a:latin typeface="Comic Sans MS" panose="030F0702030302020204" pitchFamily="66" charset="0"/>
              </a:rPr>
              <a:t>END RESULT of the succession</a:t>
            </a:r>
            <a:r>
              <a:rPr lang="en-US" altLang="en-US" sz="3600" b="1" i="1" dirty="0">
                <a:solidFill>
                  <a:srgbClr val="C00000"/>
                </a:solidFill>
                <a:latin typeface="Comic Sans MS" panose="030F0702030302020204" pitchFamily="66" charset="0"/>
              </a:rPr>
              <a:t> </a:t>
            </a:r>
            <a:r>
              <a:rPr lang="en-US" altLang="en-US" sz="3600" b="1" dirty="0">
                <a:solidFill>
                  <a:srgbClr val="C00000"/>
                </a:solidFill>
                <a:latin typeface="Comic Sans MS" panose="030F0702030302020204" pitchFamily="66" charset="0"/>
              </a:rPr>
              <a:t>process.</a:t>
            </a:r>
          </a:p>
          <a:p>
            <a:r>
              <a:rPr lang="en-US" altLang="en-US" sz="3600" b="1" dirty="0">
                <a:latin typeface="Comic Sans MS" panose="030F0702030302020204" pitchFamily="66" charset="0"/>
              </a:rPr>
              <a:t>Does not always mean big trees!</a:t>
            </a:r>
          </a:p>
          <a:p>
            <a:pPr lvl="1"/>
            <a:r>
              <a:rPr lang="en-US" altLang="en-US" sz="3600" b="1" dirty="0">
                <a:latin typeface="Comic Sans MS" panose="030F0702030302020204" pitchFamily="66" charset="0"/>
              </a:rPr>
              <a:t>Grasses in prairies</a:t>
            </a:r>
          </a:p>
          <a:p>
            <a:pPr lvl="1"/>
            <a:r>
              <a:rPr lang="en-US" altLang="en-US" sz="3600" b="1" dirty="0">
                <a:latin typeface="Comic Sans MS" panose="030F0702030302020204" pitchFamily="66" charset="0"/>
              </a:rPr>
              <a:t>Cacti in deserts</a:t>
            </a:r>
          </a:p>
          <a:p>
            <a:endParaRPr lang="en-AE" dirty="0"/>
          </a:p>
        </p:txBody>
      </p:sp>
      <p:sp>
        <p:nvSpPr>
          <p:cNvPr id="3" name="Content Placeholder 2">
            <a:extLst>
              <a:ext uri="{FF2B5EF4-FFF2-40B4-BE49-F238E27FC236}">
                <a16:creationId xmlns:a16="http://schemas.microsoft.com/office/drawing/2014/main" id="{48C786F0-59A9-42E1-BD8F-9C720A8D51F5}"/>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Climax Community</a:t>
            </a:r>
            <a:endParaRPr lang="en-AE" dirty="0"/>
          </a:p>
          <a:p>
            <a:endParaRPr lang="en-AE" dirty="0"/>
          </a:p>
        </p:txBody>
      </p:sp>
    </p:spTree>
    <p:extLst>
      <p:ext uri="{BB962C8B-B14F-4D97-AF65-F5344CB8AC3E}">
        <p14:creationId xmlns:p14="http://schemas.microsoft.com/office/powerpoint/2010/main" val="2924162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609600" y="228600"/>
            <a:ext cx="7924799" cy="1447801"/>
          </a:xfrm>
        </p:spPr>
        <p:txBody>
          <a:bodyPr>
            <a:normAutofit/>
          </a:bodyPr>
          <a:lstStyle/>
          <a:p>
            <a:pPr eaLnBrk="1" hangingPunct="1"/>
            <a:r>
              <a:rPr lang="en-US" b="1" u="sng" dirty="0">
                <a:solidFill>
                  <a:srgbClr val="00B050"/>
                </a:solidFill>
              </a:rPr>
              <a:t>THREATS TO CLIMAX COMMUNITIES</a:t>
            </a:r>
          </a:p>
        </p:txBody>
      </p:sp>
      <p:sp>
        <p:nvSpPr>
          <p:cNvPr id="38915" name="Content Placeholder 2"/>
          <p:cNvSpPr>
            <a:spLocks noGrp="1"/>
          </p:cNvSpPr>
          <p:nvPr>
            <p:ph idx="1"/>
          </p:nvPr>
        </p:nvSpPr>
        <p:spPr>
          <a:xfrm>
            <a:off x="685800" y="1676400"/>
            <a:ext cx="7696200" cy="4953000"/>
          </a:xfrm>
        </p:spPr>
        <p:txBody>
          <a:bodyPr>
            <a:noAutofit/>
          </a:bodyPr>
          <a:lstStyle/>
          <a:p>
            <a:r>
              <a:rPr lang="en-US" dirty="0"/>
              <a:t>The threats which could change climax communities</a:t>
            </a:r>
          </a:p>
          <a:p>
            <a:pPr marL="514350" indent="-514350" eaLnBrk="1" hangingPunct="1">
              <a:buFont typeface="+mj-lt"/>
              <a:buAutoNum type="arabicPeriod"/>
            </a:pPr>
            <a:r>
              <a:rPr lang="en-US" dirty="0"/>
              <a:t>Forest Fires</a:t>
            </a:r>
          </a:p>
          <a:p>
            <a:pPr marL="514350" indent="-514350" eaLnBrk="1" hangingPunct="1">
              <a:buFont typeface="+mj-lt"/>
              <a:buAutoNum type="arabicPeriod"/>
            </a:pPr>
            <a:r>
              <a:rPr lang="en-US" dirty="0"/>
              <a:t>Humans building cities and roads</a:t>
            </a:r>
          </a:p>
          <a:p>
            <a:pPr marL="514350" indent="-514350" eaLnBrk="1" hangingPunct="1">
              <a:buFont typeface="+mj-lt"/>
              <a:buAutoNum type="arabicPeriod"/>
            </a:pPr>
            <a:r>
              <a:rPr lang="en-US" dirty="0"/>
              <a:t>Flooding</a:t>
            </a:r>
          </a:p>
          <a:p>
            <a:pPr marL="514350" indent="-514350" eaLnBrk="1" hangingPunct="1">
              <a:buFont typeface="+mj-lt"/>
              <a:buAutoNum type="arabicPeriod"/>
            </a:pPr>
            <a:r>
              <a:rPr lang="en-US" dirty="0"/>
              <a:t>Volcanic eruptions</a:t>
            </a:r>
          </a:p>
          <a:p>
            <a:pPr marL="514350" indent="-514350" eaLnBrk="1" hangingPunct="1">
              <a:buFont typeface="+mj-lt"/>
              <a:buAutoNum type="arabicPeriod"/>
            </a:pPr>
            <a:r>
              <a:rPr lang="en-US" dirty="0"/>
              <a:t>Clearing a community for agricultural purposes</a:t>
            </a:r>
          </a:p>
          <a:p>
            <a:pPr eaLnBrk="1" hangingPunct="1"/>
            <a:endParaRPr lang="en-US" dirty="0"/>
          </a:p>
        </p:txBody>
      </p:sp>
    </p:spTree>
    <p:extLst>
      <p:ext uri="{BB962C8B-B14F-4D97-AF65-F5344CB8AC3E}">
        <p14:creationId xmlns:p14="http://schemas.microsoft.com/office/powerpoint/2010/main" val="347052905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79ECE4D-15B0-4EDF-A03B-65E3F90533CD}"/>
              </a:ext>
            </a:extLst>
          </p:cNvPr>
          <p:cNvSpPr>
            <a:spLocks noGrp="1"/>
          </p:cNvSpPr>
          <p:nvPr>
            <p:ph idx="1"/>
          </p:nvPr>
        </p:nvSpPr>
        <p:spPr/>
        <p:txBody>
          <a:bodyPr/>
          <a:lstStyle/>
          <a:p>
            <a:r>
              <a:rPr lang="en-US" altLang="en-US" sz="3600" b="1" dirty="0">
                <a:latin typeface="Comic Sans MS" panose="030F0702030302020204" pitchFamily="66" charset="0"/>
              </a:rPr>
              <a:t>Begins in a place that </a:t>
            </a:r>
            <a:r>
              <a:rPr lang="en-US" altLang="en-US" sz="3600" b="1" dirty="0">
                <a:solidFill>
                  <a:srgbClr val="C00000"/>
                </a:solidFill>
                <a:latin typeface="Comic Sans MS" panose="030F0702030302020204" pitchFamily="66" charset="0"/>
              </a:rPr>
              <a:t>already has soil</a:t>
            </a:r>
            <a:r>
              <a:rPr lang="en-US" altLang="en-US" sz="3600" b="1" dirty="0">
                <a:latin typeface="Comic Sans MS" panose="030F0702030302020204" pitchFamily="66" charset="0"/>
              </a:rPr>
              <a:t> and was once the home of living organisms.</a:t>
            </a:r>
          </a:p>
          <a:p>
            <a:r>
              <a:rPr lang="en-US" altLang="en-US" sz="3600" b="1" dirty="0">
                <a:latin typeface="Comic Sans MS" panose="030F0702030302020204" pitchFamily="66" charset="0"/>
              </a:rPr>
              <a:t>Occurs faster and has </a:t>
            </a:r>
            <a:r>
              <a:rPr lang="en-US" altLang="en-US" sz="3600" b="1" dirty="0">
                <a:solidFill>
                  <a:srgbClr val="C00000"/>
                </a:solidFill>
                <a:latin typeface="Comic Sans MS" panose="030F0702030302020204" pitchFamily="66" charset="0"/>
              </a:rPr>
              <a:t>different pioneer specie</a:t>
            </a:r>
            <a:r>
              <a:rPr lang="en-US" altLang="en-US" sz="3600" b="1" dirty="0">
                <a:latin typeface="Comic Sans MS" panose="030F0702030302020204" pitchFamily="66" charset="0"/>
              </a:rPr>
              <a:t>s than primary succession. </a:t>
            </a:r>
          </a:p>
          <a:p>
            <a:r>
              <a:rPr lang="en-US" altLang="en-US" sz="3600" b="1" dirty="0">
                <a:latin typeface="Comic Sans MS" panose="030F0702030302020204" pitchFamily="66" charset="0"/>
              </a:rPr>
              <a:t>Example: </a:t>
            </a:r>
            <a:r>
              <a:rPr lang="en-US" altLang="en-US" sz="3600" b="1" dirty="0">
                <a:solidFill>
                  <a:srgbClr val="C00000"/>
                </a:solidFill>
                <a:latin typeface="Comic Sans MS" panose="030F0702030302020204" pitchFamily="66" charset="0"/>
              </a:rPr>
              <a:t>after forest fires</a:t>
            </a:r>
          </a:p>
          <a:p>
            <a:endParaRPr lang="en-AE" dirty="0"/>
          </a:p>
        </p:txBody>
      </p:sp>
      <p:sp>
        <p:nvSpPr>
          <p:cNvPr id="3" name="Content Placeholder 2">
            <a:extLst>
              <a:ext uri="{FF2B5EF4-FFF2-40B4-BE49-F238E27FC236}">
                <a16:creationId xmlns:a16="http://schemas.microsoft.com/office/drawing/2014/main" id="{C21BF9C6-3E1F-48F5-BDF9-D618FEB7942C}"/>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Secondary Succession</a:t>
            </a:r>
            <a:endParaRPr lang="en-AE" dirty="0"/>
          </a:p>
        </p:txBody>
      </p:sp>
    </p:spTree>
    <p:extLst>
      <p:ext uri="{BB962C8B-B14F-4D97-AF65-F5344CB8AC3E}">
        <p14:creationId xmlns:p14="http://schemas.microsoft.com/office/powerpoint/2010/main" val="1192667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normAutofit/>
          </a:bodyPr>
          <a:lstStyle/>
          <a:p>
            <a:pPr eaLnBrk="1" hangingPunct="1"/>
            <a:r>
              <a:rPr lang="en-US" b="1" u="sng" dirty="0">
                <a:solidFill>
                  <a:srgbClr val="00B050"/>
                </a:solidFill>
              </a:rPr>
              <a:t>SECONDARY SUCCESSION</a:t>
            </a:r>
          </a:p>
        </p:txBody>
      </p:sp>
      <p:sp>
        <p:nvSpPr>
          <p:cNvPr id="41987" name="Rectangle 3"/>
          <p:cNvSpPr>
            <a:spLocks noGrp="1" noChangeArrowheads="1"/>
          </p:cNvSpPr>
          <p:nvPr>
            <p:ph idx="1"/>
          </p:nvPr>
        </p:nvSpPr>
        <p:spPr>
          <a:xfrm>
            <a:off x="457200" y="1295400"/>
            <a:ext cx="8229600" cy="5105400"/>
          </a:xfrm>
        </p:spPr>
        <p:txBody>
          <a:bodyPr>
            <a:normAutofit fontScale="92500" lnSpcReduction="10000"/>
          </a:bodyPr>
          <a:lstStyle/>
          <a:p>
            <a:pPr marL="0" indent="0">
              <a:buNone/>
            </a:pPr>
            <a:r>
              <a:rPr lang="en-US" sz="3500" b="1" u="sng" dirty="0">
                <a:solidFill>
                  <a:srgbClr val="FF0000"/>
                </a:solidFill>
              </a:rPr>
              <a:t>FEATURES</a:t>
            </a:r>
          </a:p>
          <a:p>
            <a:pPr marL="514350" indent="-514350">
              <a:buFont typeface="+mj-lt"/>
              <a:buAutoNum type="arabicPeriod"/>
            </a:pPr>
            <a:r>
              <a:rPr lang="en-US" dirty="0"/>
              <a:t>Succession that follows disruption of a pre-existing community.</a:t>
            </a:r>
          </a:p>
          <a:p>
            <a:pPr marL="514350" indent="-514350" eaLnBrk="1" hangingPunct="1">
              <a:buFont typeface="+mj-lt"/>
              <a:buAutoNum type="arabicPeriod"/>
            </a:pPr>
            <a:r>
              <a:rPr lang="en-US" dirty="0"/>
              <a:t>Organisms are destroyed but the soil is safe. </a:t>
            </a:r>
          </a:p>
          <a:p>
            <a:pPr marL="514350" indent="-514350" eaLnBrk="1" hangingPunct="1">
              <a:buFont typeface="+mj-lt"/>
              <a:buAutoNum type="arabicPeriod"/>
            </a:pPr>
            <a:r>
              <a:rPr lang="en-US" dirty="0"/>
              <a:t>The soil already contains the seeds of weeds, grasses, and trees.  More seeds are carried to the area by wind and birds.</a:t>
            </a:r>
          </a:p>
          <a:p>
            <a:pPr marL="514350" indent="-514350" eaLnBrk="1" hangingPunct="1">
              <a:buFont typeface="+mj-lt"/>
              <a:buAutoNum type="arabicPeriod"/>
            </a:pPr>
            <a:r>
              <a:rPr lang="en-US" dirty="0"/>
              <a:t>Succession begins again but the primary species are different. </a:t>
            </a:r>
          </a:p>
          <a:p>
            <a:pPr marL="514350" indent="-514350" eaLnBrk="1" hangingPunct="1">
              <a:buFont typeface="+mj-lt"/>
              <a:buAutoNum type="arabicPeriod"/>
            </a:pPr>
            <a:r>
              <a:rPr lang="en-US" dirty="0"/>
              <a:t>Because soil is present, this succession is faster.  </a:t>
            </a:r>
          </a:p>
        </p:txBody>
      </p:sp>
    </p:spTree>
    <p:extLst>
      <p:ext uri="{BB962C8B-B14F-4D97-AF65-F5344CB8AC3E}">
        <p14:creationId xmlns:p14="http://schemas.microsoft.com/office/powerpoint/2010/main" val="318627659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a:xfrm>
            <a:off x="1089377" y="533400"/>
            <a:ext cx="6965245" cy="1202485"/>
          </a:xfrm>
        </p:spPr>
        <p:txBody>
          <a:bodyPr>
            <a:normAutofit/>
          </a:bodyPr>
          <a:lstStyle/>
          <a:p>
            <a:pPr eaLnBrk="1" hangingPunct="1"/>
            <a:r>
              <a:rPr lang="en-US" b="1" u="sng" dirty="0">
                <a:solidFill>
                  <a:srgbClr val="00B050"/>
                </a:solidFill>
              </a:rPr>
              <a:t>SECONDARY SUCCESSION</a:t>
            </a:r>
          </a:p>
        </p:txBody>
      </p:sp>
      <p:sp>
        <p:nvSpPr>
          <p:cNvPr id="43011" name="Content Placeholder 8"/>
          <p:cNvSpPr>
            <a:spLocks noGrp="1"/>
          </p:cNvSpPr>
          <p:nvPr>
            <p:ph idx="1"/>
          </p:nvPr>
        </p:nvSpPr>
        <p:spPr>
          <a:xfrm>
            <a:off x="152400" y="1371600"/>
            <a:ext cx="8763000" cy="5334000"/>
          </a:xfrm>
        </p:spPr>
        <p:txBody>
          <a:bodyPr/>
          <a:lstStyle/>
          <a:p>
            <a:pPr marL="0" indent="0" eaLnBrk="1" hangingPunct="1">
              <a:buNone/>
            </a:pPr>
            <a:r>
              <a:rPr lang="en-US" dirty="0"/>
              <a:t> </a:t>
            </a:r>
          </a:p>
        </p:txBody>
      </p:sp>
      <p:sp>
        <p:nvSpPr>
          <p:cNvPr id="43012" name="Rectangle 46"/>
          <p:cNvSpPr>
            <a:spLocks noChangeArrowheads="1"/>
          </p:cNvSpPr>
          <p:nvPr/>
        </p:nvSpPr>
        <p:spPr bwMode="auto">
          <a:xfrm>
            <a:off x="4479925" y="4597400"/>
            <a:ext cx="184150"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pPr algn="ctr"/>
            <a:endParaRPr lang="en-US" sz="1100"/>
          </a:p>
          <a:p>
            <a:pPr algn="ctr" eaLnBrk="0" hangingPunct="0"/>
            <a:endParaRPr lang="en-US"/>
          </a:p>
        </p:txBody>
      </p:sp>
      <p:pic>
        <p:nvPicPr>
          <p:cNvPr id="43013" name="Picture 7" descr="Art:Secondary succession takes place following a major disturbance, such as a fire or flood. Farmland that has been abandoned also can undergo secondary succession. The stages of secondary succession are similar to those of primary succession with one important difference: primary succession always begins on a barren surface, while secondary succession begins in an area that already has so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781" y="1600201"/>
            <a:ext cx="7783419" cy="4725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7032611"/>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algn="ctr"/>
            <a:r>
              <a:rPr lang="en-GB" dirty="0"/>
              <a:t>Ecosystem</a:t>
            </a:r>
          </a:p>
        </p:txBody>
      </p:sp>
      <p:pic>
        <p:nvPicPr>
          <p:cNvPr id="1026" name="Picture 2" descr="26_types of ecosytem.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4800" y="1752600"/>
            <a:ext cx="8534400" cy="4419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904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85800"/>
            <a:ext cx="9144000" cy="5867400"/>
          </a:xfrm>
        </p:spPr>
      </p:pic>
    </p:spTree>
    <p:extLst>
      <p:ext uri="{BB962C8B-B14F-4D97-AF65-F5344CB8AC3E}">
        <p14:creationId xmlns:p14="http://schemas.microsoft.com/office/powerpoint/2010/main" val="3027487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D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152400" y="685799"/>
            <a:ext cx="8991600" cy="5867401"/>
          </a:xfrm>
          <a:prstGeom prst="rect">
            <a:avLst/>
          </a:prstGeom>
          <a:noFill/>
          <a:ln w="76200">
            <a:solidFill>
              <a:srgbClr val="000000"/>
            </a:solidFill>
            <a:miter lim="800000"/>
            <a:headEnd/>
            <a:tailEnd/>
          </a:ln>
        </p:spPr>
      </p:pic>
    </p:spTree>
    <p:extLst>
      <p:ext uri="{BB962C8B-B14F-4D97-AF65-F5344CB8AC3E}">
        <p14:creationId xmlns:p14="http://schemas.microsoft.com/office/powerpoint/2010/main" val="247029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ctr"/>
            <a:endParaRPr lang="en-GB" sz="2800" u="sng" dirty="0"/>
          </a:p>
          <a:p>
            <a:pPr algn="ctr"/>
            <a:r>
              <a:rPr lang="en-GB" sz="2800" u="sng" dirty="0"/>
              <a:t>Effect of human activities on the Ecosystem</a:t>
            </a:r>
          </a:p>
          <a:p>
            <a:pPr algn="ctr"/>
            <a:endParaRPr lang="en-GB" u="sng" dirty="0"/>
          </a:p>
          <a:p>
            <a:r>
              <a:rPr lang="en-US" altLang="en-US" dirty="0">
                <a:latin typeface="Bertram LET" pitchFamily="48" charset="0"/>
              </a:rPr>
              <a:t>    </a:t>
            </a:r>
          </a:p>
          <a:p>
            <a:endParaRPr lang="en-US" altLang="en-US" dirty="0">
              <a:latin typeface="Bertram LET" pitchFamily="48" charset="0"/>
            </a:endParaRPr>
          </a:p>
          <a:p>
            <a:endParaRPr lang="en-US" altLang="en-US" dirty="0">
              <a:latin typeface="Bertram LET" pitchFamily="48" charset="0"/>
            </a:endParaRPr>
          </a:p>
          <a:p>
            <a:pPr algn="ctr"/>
            <a:r>
              <a:rPr lang="en-US" altLang="en-US" sz="4000" b="1" i="1" dirty="0">
                <a:solidFill>
                  <a:srgbClr val="C00000"/>
                </a:solidFill>
                <a:latin typeface="Arial Narrow" pitchFamily="34" charset="0"/>
              </a:rPr>
              <a:t>The Day it Rained cats in Borneo ….</a:t>
            </a:r>
          </a:p>
          <a:p>
            <a:endParaRPr lang="en-US" u="sng" dirty="0">
              <a:latin typeface="Georgia" panose="02040502050405020303" pitchFamily="18" charset="0"/>
            </a:endParaRPr>
          </a:p>
          <a:p>
            <a:endParaRPr lang="en-GB" b="1" dirty="0"/>
          </a:p>
        </p:txBody>
      </p:sp>
      <p:sp>
        <p:nvSpPr>
          <p:cNvPr id="3" name="Content Placeholder 2"/>
          <p:cNvSpPr>
            <a:spLocks noGrp="1"/>
          </p:cNvSpPr>
          <p:nvPr>
            <p:ph sz="quarter" idx="10"/>
          </p:nvPr>
        </p:nvSpPr>
        <p:spPr/>
        <p:txBody>
          <a:bodyPr/>
          <a:lstStyle/>
          <a:p>
            <a:pPr algn="ctr"/>
            <a:r>
              <a:rPr lang="en-GB" dirty="0"/>
              <a:t>Case Study </a:t>
            </a:r>
          </a:p>
        </p:txBody>
      </p:sp>
    </p:spTree>
    <p:extLst>
      <p:ext uri="{BB962C8B-B14F-4D97-AF65-F5344CB8AC3E}">
        <p14:creationId xmlns:p14="http://schemas.microsoft.com/office/powerpoint/2010/main" val="1070148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018677-AB48-4F07-A0A5-FFA60F28226C}"/>
              </a:ext>
            </a:extLst>
          </p:cNvPr>
          <p:cNvSpPr>
            <a:spLocks noGrp="1"/>
          </p:cNvSpPr>
          <p:nvPr>
            <p:ph idx="1"/>
          </p:nvPr>
        </p:nvSpPr>
        <p:spPr>
          <a:xfrm>
            <a:off x="304800" y="4572000"/>
            <a:ext cx="8686800" cy="1905000"/>
          </a:xfrm>
        </p:spPr>
        <p:txBody>
          <a:bodyPr>
            <a:normAutofit/>
          </a:bodyPr>
          <a:lstStyle/>
          <a:p>
            <a:r>
              <a:rPr lang="en-GB" dirty="0"/>
              <a:t> </a:t>
            </a:r>
            <a:r>
              <a:rPr lang="en-GB" sz="2800" dirty="0"/>
              <a:t>Cats were delivered in crates, dropped by parachute to a remote village in Sarawak, Borneo.</a:t>
            </a:r>
          </a:p>
          <a:p>
            <a:pPr>
              <a:buFont typeface="Wingdings" panose="05000000000000000000" pitchFamily="2" charset="2"/>
              <a:buChar char="Ø"/>
            </a:pPr>
            <a:r>
              <a:rPr lang="en-GB" dirty="0"/>
              <a:t> By the United Kingdom's </a:t>
            </a:r>
            <a:r>
              <a:rPr lang="en-GB" u="sng" dirty="0"/>
              <a:t>Royal Air Force</a:t>
            </a:r>
            <a:endParaRPr lang="en-GB" dirty="0"/>
          </a:p>
          <a:p>
            <a:endParaRPr lang="en-GB" dirty="0"/>
          </a:p>
          <a:p>
            <a:endParaRPr lang="en-GB" u="sng" dirty="0"/>
          </a:p>
          <a:p>
            <a:endParaRPr lang="en-AE" dirty="0"/>
          </a:p>
        </p:txBody>
      </p:sp>
      <p:sp>
        <p:nvSpPr>
          <p:cNvPr id="3" name="Content Placeholder 2">
            <a:extLst>
              <a:ext uri="{FF2B5EF4-FFF2-40B4-BE49-F238E27FC236}">
                <a16:creationId xmlns:a16="http://schemas.microsoft.com/office/drawing/2014/main" id="{482774CE-A2D4-4229-AAB7-8DA88E4F1912}"/>
              </a:ext>
            </a:extLst>
          </p:cNvPr>
          <p:cNvSpPr>
            <a:spLocks noGrp="1"/>
          </p:cNvSpPr>
          <p:nvPr>
            <p:ph sz="quarter" idx="10"/>
          </p:nvPr>
        </p:nvSpPr>
        <p:spPr/>
        <p:txBody>
          <a:bodyPr/>
          <a:lstStyle/>
          <a:p>
            <a:r>
              <a:rPr lang="en-GB" dirty="0"/>
              <a:t>Operation Cat Drop</a:t>
            </a:r>
            <a:endParaRPr lang="en-AE" dirty="0"/>
          </a:p>
        </p:txBody>
      </p:sp>
      <p:pic>
        <p:nvPicPr>
          <p:cNvPr id="6146" name="Picture 2" descr="https://qph.cf2.quoracdn.net/main-qimg-a11a51a36d138743a4ef2151522d19e2-lq">
            <a:extLst>
              <a:ext uri="{FF2B5EF4-FFF2-40B4-BE49-F238E27FC236}">
                <a16:creationId xmlns:a16="http://schemas.microsoft.com/office/drawing/2014/main" id="{5994C853-5F21-4887-B7CD-3ADF9B8AA6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47800"/>
            <a:ext cx="8763000" cy="2990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958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493837"/>
            <a:ext cx="8229600" cy="4830763"/>
          </a:xfrm>
        </p:spPr>
        <p:txBody>
          <a:bodyPr>
            <a:normAutofit/>
          </a:bodyPr>
          <a:lstStyle/>
          <a:p>
            <a:pPr>
              <a:buFont typeface="Wingdings" panose="05000000000000000000" pitchFamily="2" charset="2"/>
              <a:buChar char="Ø"/>
            </a:pPr>
            <a:r>
              <a:rPr lang="en-GB" sz="3600" dirty="0"/>
              <a:t>Gradual process by which ecosystems change and develop over time.</a:t>
            </a:r>
          </a:p>
          <a:p>
            <a:pPr marL="571500" indent="-571500">
              <a:buFont typeface="Arial" panose="020B0604020202020204" pitchFamily="34" charset="0"/>
              <a:buChar char="•"/>
            </a:pPr>
            <a:r>
              <a:rPr lang="en-GB" sz="3600" dirty="0"/>
              <a:t> Nothing remains the same and habitats are constantly changing. </a:t>
            </a:r>
          </a:p>
          <a:p>
            <a:pPr marL="571500" indent="-571500">
              <a:buFont typeface="Arial" panose="020B0604020202020204" pitchFamily="34" charset="0"/>
              <a:buChar char="•"/>
            </a:pPr>
            <a:r>
              <a:rPr lang="en-GB" sz="3600" dirty="0"/>
              <a:t>There are two main types of </a:t>
            </a:r>
            <a:r>
              <a:rPr lang="en-GB" sz="3600" b="1" dirty="0"/>
              <a:t>succession</a:t>
            </a:r>
            <a:r>
              <a:rPr lang="en-GB" sz="3600" dirty="0"/>
              <a:t>, primary and secondary.</a:t>
            </a:r>
          </a:p>
        </p:txBody>
      </p:sp>
      <p:sp>
        <p:nvSpPr>
          <p:cNvPr id="3" name="Content Placeholder 2"/>
          <p:cNvSpPr>
            <a:spLocks noGrp="1"/>
          </p:cNvSpPr>
          <p:nvPr>
            <p:ph sz="quarter" idx="10"/>
          </p:nvPr>
        </p:nvSpPr>
        <p:spPr/>
        <p:txBody>
          <a:bodyPr/>
          <a:lstStyle/>
          <a:p>
            <a:r>
              <a:rPr lang="en-US" dirty="0">
                <a:solidFill>
                  <a:srgbClr val="FF0000"/>
                </a:solidFill>
                <a:effectLst>
                  <a:outerShdw blurRad="38100" dist="38100" dir="2700000" algn="tl">
                    <a:srgbClr val="000000">
                      <a:alpha val="43137"/>
                    </a:srgbClr>
                  </a:outerShdw>
                </a:effectLst>
              </a:rPr>
              <a:t>ECOLOGICAL SUCCESSION</a:t>
            </a:r>
            <a:endParaRPr lang="en-GB" dirty="0"/>
          </a:p>
        </p:txBody>
      </p:sp>
    </p:spTree>
    <p:extLst>
      <p:ext uri="{BB962C8B-B14F-4D97-AF65-F5344CB8AC3E}">
        <p14:creationId xmlns:p14="http://schemas.microsoft.com/office/powerpoint/2010/main" val="4074285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endParaRPr lang="en-GB"/>
          </a:p>
        </p:txBody>
      </p:sp>
      <p:pic>
        <p:nvPicPr>
          <p:cNvPr id="2050" name="Picture 2" descr="Obelix (@TweetOfObelix) | Twit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4581"/>
            <a:ext cx="9144000" cy="655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265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a:p>
        </p:txBody>
      </p:sp>
      <p:sp>
        <p:nvSpPr>
          <p:cNvPr id="3" name="Content Placeholder 2"/>
          <p:cNvSpPr>
            <a:spLocks noGrp="1"/>
          </p:cNvSpPr>
          <p:nvPr>
            <p:ph sz="quarter" idx="10"/>
          </p:nvPr>
        </p:nvSpPr>
        <p:spPr/>
        <p:txBody>
          <a:bodyPr/>
          <a:lstStyle/>
          <a:p>
            <a:endParaRPr lang="en-GB"/>
          </a:p>
        </p:txBody>
      </p:sp>
      <p:pic>
        <p:nvPicPr>
          <p:cNvPr id="5122" name="Picture 2" descr="An aerial photo shows sinkholes created by the drying of the Dead Sea near Ein Gedi - 10 November 20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43000"/>
            <a:ext cx="9144000" cy="769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7900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4038600"/>
            <a:ext cx="8610600" cy="2438400"/>
          </a:xfrm>
        </p:spPr>
        <p:txBody>
          <a:bodyPr/>
          <a:lstStyle/>
          <a:p>
            <a:pPr>
              <a:buFont typeface="Arial" panose="020B0604020202020204" pitchFamily="34" charset="0"/>
              <a:buChar char="•"/>
            </a:pPr>
            <a:r>
              <a:rPr lang="en-GB" dirty="0"/>
              <a:t> Dead Sea is the lowest point on the planet – almost 400m  below sea level  </a:t>
            </a:r>
          </a:p>
          <a:p>
            <a:pPr>
              <a:buFont typeface="Arial" panose="020B0604020202020204" pitchFamily="34" charset="0"/>
              <a:buChar char="•"/>
            </a:pPr>
            <a:r>
              <a:rPr lang="en-GB" dirty="0"/>
              <a:t>shrinking at an alarming rate - the surface level is dropping more than a metre (3ft) a year.</a:t>
            </a:r>
          </a:p>
          <a:p>
            <a:pPr>
              <a:buFont typeface="Wingdings" panose="05000000000000000000" pitchFamily="2" charset="2"/>
              <a:buChar char="Ø"/>
            </a:pPr>
            <a:r>
              <a:rPr lang="en-GB" dirty="0"/>
              <a:t> the planet's lowest point is being recalibrated on an annual basis.</a:t>
            </a:r>
          </a:p>
        </p:txBody>
      </p:sp>
      <p:sp>
        <p:nvSpPr>
          <p:cNvPr id="3" name="Content Placeholder 2"/>
          <p:cNvSpPr>
            <a:spLocks noGrp="1"/>
          </p:cNvSpPr>
          <p:nvPr>
            <p:ph sz="quarter" idx="10"/>
          </p:nvPr>
        </p:nvSpPr>
        <p:spPr/>
        <p:txBody>
          <a:bodyPr/>
          <a:lstStyle/>
          <a:p>
            <a:r>
              <a:rPr lang="en-GB" b="0" dirty="0"/>
              <a:t>The Dying of the Dead Sea</a:t>
            </a:r>
          </a:p>
        </p:txBody>
      </p:sp>
      <p:pic>
        <p:nvPicPr>
          <p:cNvPr id="1026" name="Picture 2" descr="http://www.meddead.org/Save_Dead_Sea_files/droppedImag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06" y="1390649"/>
            <a:ext cx="9161206" cy="2457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356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a:buFont typeface="Wingdings" pitchFamily="2" charset="2"/>
              <a:buChar char="Ø"/>
            </a:pPr>
            <a:r>
              <a:rPr lang="en-GB" sz="3200" dirty="0"/>
              <a:t>a fragile natural cycle: it gets fresh water from rivers and streams from the mountains that surround it and loses it by evaporation.</a:t>
            </a:r>
          </a:p>
          <a:p>
            <a:endParaRPr lang="en-GB" sz="3200" dirty="0"/>
          </a:p>
          <a:p>
            <a:r>
              <a:rPr lang="en-GB" sz="3200" dirty="0"/>
              <a:t>The evaporation process, combined with its rich salt deposits, account for its extraordinary—up to 33 percent—salinity</a:t>
            </a:r>
          </a:p>
        </p:txBody>
      </p:sp>
      <p:sp>
        <p:nvSpPr>
          <p:cNvPr id="3" name="Content Placeholder 2"/>
          <p:cNvSpPr>
            <a:spLocks noGrp="1"/>
          </p:cNvSpPr>
          <p:nvPr>
            <p:ph sz="quarter" idx="10"/>
          </p:nvPr>
        </p:nvSpPr>
        <p:spPr/>
        <p:txBody>
          <a:bodyPr/>
          <a:lstStyle/>
          <a:p>
            <a:r>
              <a:rPr lang="en-GB" b="0" dirty="0"/>
              <a:t>The Dead Sea</a:t>
            </a:r>
          </a:p>
          <a:p>
            <a:endParaRPr lang="en-GB" dirty="0"/>
          </a:p>
        </p:txBody>
      </p:sp>
    </p:spTree>
    <p:extLst>
      <p:ext uri="{BB962C8B-B14F-4D97-AF65-F5344CB8AC3E}">
        <p14:creationId xmlns:p14="http://schemas.microsoft.com/office/powerpoint/2010/main" val="4057221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493837"/>
            <a:ext cx="4267200" cy="4525963"/>
          </a:xfrm>
        </p:spPr>
        <p:txBody>
          <a:bodyPr>
            <a:normAutofit fontScale="92500" lnSpcReduction="10000"/>
          </a:bodyPr>
          <a:lstStyle/>
          <a:p>
            <a:pPr>
              <a:buFont typeface="Arial" panose="020B0604020202020204" pitchFamily="34" charset="0"/>
              <a:buChar char="•"/>
            </a:pPr>
            <a:r>
              <a:rPr lang="en-GB" dirty="0"/>
              <a:t>In the 1960s, Israel built an enormous pumping station on the banks of the Sea of Galilee, diverting water from the upper Jordan, </a:t>
            </a:r>
          </a:p>
          <a:p>
            <a:pPr>
              <a:buFont typeface="Arial" panose="020B0604020202020204" pitchFamily="34" charset="0"/>
              <a:buChar char="•"/>
            </a:pPr>
            <a:r>
              <a:rPr lang="en-GB" dirty="0"/>
              <a:t>In the 1970s Jordan and Syria began diverting the Yarmouk, the lower Jordan River’s main tributary.</a:t>
            </a:r>
          </a:p>
          <a:p>
            <a:pPr>
              <a:buFont typeface="Wingdings" panose="05000000000000000000" pitchFamily="2" charset="2"/>
              <a:buChar char="Ø"/>
            </a:pPr>
            <a:r>
              <a:rPr lang="en-GB" dirty="0"/>
              <a:t>It needs an infusion of 160 billion gallons of water annually to maintain its size;</a:t>
            </a:r>
          </a:p>
          <a:p>
            <a:pPr>
              <a:buFont typeface="Wingdings" panose="05000000000000000000" pitchFamily="2" charset="2"/>
              <a:buChar char="Ø"/>
            </a:pPr>
            <a:r>
              <a:rPr lang="en-GB" dirty="0"/>
              <a:t> it gets around10 % of it</a:t>
            </a:r>
          </a:p>
        </p:txBody>
      </p:sp>
      <p:sp>
        <p:nvSpPr>
          <p:cNvPr id="3" name="Content Placeholder 2"/>
          <p:cNvSpPr>
            <a:spLocks noGrp="1"/>
          </p:cNvSpPr>
          <p:nvPr>
            <p:ph sz="quarter" idx="10"/>
          </p:nvPr>
        </p:nvSpPr>
        <p:spPr/>
        <p:txBody>
          <a:bodyPr/>
          <a:lstStyle/>
          <a:p>
            <a:r>
              <a:rPr lang="en-GB" b="0" dirty="0"/>
              <a:t>The Dying of the Dead Sea</a:t>
            </a:r>
          </a:p>
          <a:p>
            <a:endParaRPr lang="en-GB" dirty="0"/>
          </a:p>
        </p:txBody>
      </p:sp>
      <p:pic>
        <p:nvPicPr>
          <p:cNvPr id="4" name="Picture 4" descr="Could Water from the Red Sea Help Revive the Dead Sea? | NRD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1371600"/>
            <a:ext cx="4572000" cy="47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689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GB" sz="3200" dirty="0"/>
              <a:t>Dead Sea helps support one of the world’s most complex and vibrant ecosystems</a:t>
            </a:r>
          </a:p>
          <a:p>
            <a:r>
              <a:rPr lang="en-GB" sz="3200" dirty="0"/>
              <a:t>About </a:t>
            </a:r>
            <a:r>
              <a:rPr lang="en-GB" sz="3200" dirty="0">
                <a:solidFill>
                  <a:srgbClr val="FF0000"/>
                </a:solidFill>
              </a:rPr>
              <a:t>500 million birds </a:t>
            </a:r>
            <a:r>
              <a:rPr lang="en-GB" sz="3200" dirty="0"/>
              <a:t>representing at least </a:t>
            </a:r>
            <a:r>
              <a:rPr lang="en-GB" sz="3200" dirty="0">
                <a:solidFill>
                  <a:schemeClr val="accent2">
                    <a:lumMod val="50000"/>
                  </a:schemeClr>
                </a:solidFill>
              </a:rPr>
              <a:t>300 species </a:t>
            </a:r>
            <a:r>
              <a:rPr lang="en-GB" sz="3200" dirty="0"/>
              <a:t>take refuge here during a biannual great migration from Africa to Europe and back again</a:t>
            </a:r>
          </a:p>
          <a:p>
            <a:pPr>
              <a:buFont typeface="Wingdings" panose="05000000000000000000" pitchFamily="2" charset="2"/>
              <a:buChar char="Ø"/>
            </a:pPr>
            <a:r>
              <a:rPr lang="en-GB" sz="3200" dirty="0"/>
              <a:t>As the Dead Sea recedes, the springs that feed the oases are moving along with it</a:t>
            </a:r>
          </a:p>
        </p:txBody>
      </p:sp>
      <p:sp>
        <p:nvSpPr>
          <p:cNvPr id="3" name="Content Placeholder 2"/>
          <p:cNvSpPr>
            <a:spLocks noGrp="1"/>
          </p:cNvSpPr>
          <p:nvPr>
            <p:ph sz="quarter" idx="10"/>
          </p:nvPr>
        </p:nvSpPr>
        <p:spPr/>
        <p:txBody>
          <a:bodyPr/>
          <a:lstStyle/>
          <a:p>
            <a:r>
              <a:rPr lang="en-GB" b="0" dirty="0"/>
              <a:t>The Dying of the Dead Sea</a:t>
            </a:r>
          </a:p>
        </p:txBody>
      </p:sp>
    </p:spTree>
    <p:extLst>
      <p:ext uri="{BB962C8B-B14F-4D97-AF65-F5344CB8AC3E}">
        <p14:creationId xmlns:p14="http://schemas.microsoft.com/office/powerpoint/2010/main" val="2279287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rmAutofit/>
          </a:bodyPr>
          <a:lstStyle/>
          <a:p>
            <a:pPr algn="ctr"/>
            <a:r>
              <a:rPr lang="en-GB" sz="4400" b="0" dirty="0"/>
              <a:t>Sinkholes</a:t>
            </a:r>
            <a:endParaRPr lang="en-GB" sz="4400" dirty="0"/>
          </a:p>
        </p:txBody>
      </p:sp>
      <p:pic>
        <p:nvPicPr>
          <p:cNvPr id="3074" name="Picture 2" descr="A series of structures that have been swallowed by a sinkhole on the Mineral Beac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75930"/>
            <a:ext cx="5026025" cy="418207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81000" y="1524000"/>
            <a:ext cx="8610600" cy="923330"/>
          </a:xfrm>
          <a:prstGeom prst="rect">
            <a:avLst/>
          </a:prstGeom>
        </p:spPr>
        <p:txBody>
          <a:bodyPr wrap="square">
            <a:spAutoFit/>
          </a:bodyPr>
          <a:lstStyle/>
          <a:p>
            <a:r>
              <a:rPr lang="en-GB" dirty="0">
                <a:solidFill>
                  <a:srgbClr val="404040"/>
                </a:solidFill>
                <a:latin typeface="Helmet"/>
              </a:rPr>
              <a:t> </a:t>
            </a:r>
            <a:r>
              <a:rPr lang="en-GB" dirty="0">
                <a:solidFill>
                  <a:srgbClr val="404040"/>
                </a:solidFill>
                <a:latin typeface="Arial" pitchFamily="34" charset="0"/>
                <a:cs typeface="Arial" pitchFamily="34" charset="0"/>
              </a:rPr>
              <a:t>Underground salt deposits left behind by the sea as it retreats either collapse into huge chasms or dissolve when fresh water seeps underground and causes the ground above to give way</a:t>
            </a:r>
            <a:r>
              <a:rPr lang="en-GB" dirty="0">
                <a:solidFill>
                  <a:srgbClr val="404040"/>
                </a:solidFill>
                <a:latin typeface="Helmet"/>
              </a:rPr>
              <a:t>.</a:t>
            </a:r>
            <a:endParaRPr lang="en-GB" dirty="0"/>
          </a:p>
        </p:txBody>
      </p:sp>
      <p:pic>
        <p:nvPicPr>
          <p:cNvPr id="6" name="Picture 2" descr="An aerial photo shows sinkholes created by the drying of the Dead Sea near Ein Gedi - 10 November 20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6025" y="2209800"/>
            <a:ext cx="4117975" cy="4334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746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Font typeface="Arial" panose="020B0604020202020204" pitchFamily="34" charset="0"/>
              <a:buChar char="•"/>
            </a:pPr>
            <a:r>
              <a:rPr lang="en-GB" dirty="0"/>
              <a:t> </a:t>
            </a:r>
            <a:r>
              <a:rPr lang="en-GB" sz="3200" dirty="0"/>
              <a:t>Dead Sea is a symptom of sickness in the management of water resources. </a:t>
            </a:r>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r>
              <a:rPr lang="en-GB" sz="3200" dirty="0"/>
              <a:t>The saving of the Dead Sea will be a good indication that we moved away from sickness to a healthy environment."</a:t>
            </a:r>
          </a:p>
        </p:txBody>
      </p:sp>
      <p:sp>
        <p:nvSpPr>
          <p:cNvPr id="3" name="Content Placeholder 2"/>
          <p:cNvSpPr>
            <a:spLocks noGrp="1"/>
          </p:cNvSpPr>
          <p:nvPr>
            <p:ph sz="quarter" idx="10"/>
          </p:nvPr>
        </p:nvSpPr>
        <p:spPr/>
        <p:txBody>
          <a:bodyPr/>
          <a:lstStyle/>
          <a:p>
            <a:r>
              <a:rPr lang="en-GB" b="0" dirty="0"/>
              <a:t>The Dying of the Dead Sea</a:t>
            </a:r>
          </a:p>
          <a:p>
            <a:endParaRPr lang="en-GB" dirty="0"/>
          </a:p>
        </p:txBody>
      </p:sp>
    </p:spTree>
    <p:extLst>
      <p:ext uri="{BB962C8B-B14F-4D97-AF65-F5344CB8AC3E}">
        <p14:creationId xmlns:p14="http://schemas.microsoft.com/office/powerpoint/2010/main" val="10396611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493837"/>
            <a:ext cx="8229600" cy="4906963"/>
          </a:xfrm>
        </p:spPr>
        <p:txBody>
          <a:bodyPr/>
          <a:lstStyle/>
          <a:p>
            <a:r>
              <a:rPr lang="en-US" b="1" dirty="0"/>
              <a:t>What is the Ecological Footprint?</a:t>
            </a:r>
          </a:p>
          <a:p>
            <a:pPr>
              <a:buFont typeface="Wingdings" pitchFamily="2" charset="2"/>
              <a:buChar char="Ø"/>
            </a:pPr>
            <a:r>
              <a:rPr lang="en-US" dirty="0"/>
              <a:t> a resource accounting tool to find, </a:t>
            </a:r>
            <a:r>
              <a:rPr lang="en-US" b="1" i="1" dirty="0">
                <a:solidFill>
                  <a:srgbClr val="FF0000"/>
                </a:solidFill>
              </a:rPr>
              <a:t>how much of the biological capacity of the planet is required by a given human activity or population?</a:t>
            </a:r>
          </a:p>
          <a:p>
            <a:r>
              <a:rPr lang="en-US" b="1" dirty="0"/>
              <a:t>What does the Ecological Footprint measure?</a:t>
            </a:r>
          </a:p>
          <a:p>
            <a:pPr>
              <a:buFont typeface="Wingdings" pitchFamily="2" charset="2"/>
              <a:buChar char="Ø"/>
            </a:pPr>
            <a:r>
              <a:rPr lang="en-US" dirty="0">
                <a:solidFill>
                  <a:srgbClr val="FF0000"/>
                </a:solidFill>
              </a:rPr>
              <a:t>measures the amount of biologically productive area needed to provide for everything people use and absorption of the waste we generate</a:t>
            </a:r>
            <a:r>
              <a:rPr lang="en-US" dirty="0"/>
              <a:t>.</a:t>
            </a:r>
          </a:p>
          <a:p>
            <a:pPr>
              <a:buFont typeface="Wingdings" pitchFamily="2" charset="2"/>
              <a:buChar char="v"/>
            </a:pPr>
            <a:r>
              <a:rPr lang="en-US" dirty="0">
                <a:solidFill>
                  <a:srgbClr val="C00000"/>
                </a:solidFill>
              </a:rPr>
              <a:t>Biologically productive area includes cropland, forest and fishing grounds, and do not include deserts, glaciers and the open ocean.</a:t>
            </a:r>
            <a:endParaRPr lang="en-US" b="1" i="1" dirty="0">
              <a:solidFill>
                <a:srgbClr val="C00000"/>
              </a:solidFill>
            </a:endParaRPr>
          </a:p>
        </p:txBody>
      </p:sp>
      <p:sp>
        <p:nvSpPr>
          <p:cNvPr id="3" name="Content Placeholder 2"/>
          <p:cNvSpPr>
            <a:spLocks noGrp="1"/>
          </p:cNvSpPr>
          <p:nvPr>
            <p:ph sz="quarter" idx="10"/>
          </p:nvPr>
        </p:nvSpPr>
        <p:spPr/>
        <p:txBody>
          <a:bodyPr/>
          <a:lstStyle/>
          <a:p>
            <a:r>
              <a:rPr lang="en-US" dirty="0">
                <a:solidFill>
                  <a:srgbClr val="00B050"/>
                </a:solidFill>
              </a:rPr>
              <a:t>ECOLOGICAL FOOTPRINT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 calcmode="lin" valueType="num">
                                      <p:cBhvr additive="base">
                                        <p:cTn id="7"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Unit :</a:t>
            </a:r>
            <a:r>
              <a:rPr lang="en-US" dirty="0">
                <a:solidFill>
                  <a:srgbClr val="C00000"/>
                </a:solidFill>
              </a:rPr>
              <a:t>global hectares</a:t>
            </a:r>
          </a:p>
          <a:p>
            <a:endParaRPr lang="en-US" dirty="0">
              <a:solidFill>
                <a:srgbClr val="C00000"/>
              </a:solidFill>
            </a:endParaRPr>
          </a:p>
          <a:p>
            <a:r>
              <a:rPr lang="en-US" b="1" dirty="0"/>
              <a:t>What is </a:t>
            </a:r>
            <a:r>
              <a:rPr lang="en-US" b="1" dirty="0" err="1"/>
              <a:t>biocapacity</a:t>
            </a:r>
            <a:r>
              <a:rPr lang="en-US" b="1" dirty="0"/>
              <a:t>?</a:t>
            </a:r>
          </a:p>
          <a:p>
            <a:pPr>
              <a:buFont typeface="Wingdings" pitchFamily="2" charset="2"/>
              <a:buChar char="Ø"/>
            </a:pPr>
            <a:r>
              <a:rPr lang="en-US" dirty="0">
                <a:solidFill>
                  <a:srgbClr val="C00000"/>
                </a:solidFill>
              </a:rPr>
              <a:t>the ability of an ecosystem to produce useful biological materials and to absorb carbon dioxide emissions.</a:t>
            </a:r>
          </a:p>
          <a:p>
            <a:r>
              <a:rPr lang="en-US" b="1" dirty="0"/>
              <a:t>What is overshoot?</a:t>
            </a:r>
          </a:p>
          <a:p>
            <a:pPr>
              <a:buFont typeface="Wingdings" pitchFamily="2" charset="2"/>
              <a:buChar char="Ø"/>
            </a:pPr>
            <a:r>
              <a:rPr lang="en-US" dirty="0">
                <a:solidFill>
                  <a:srgbClr val="C00000"/>
                </a:solidFill>
              </a:rPr>
              <a:t>occurs when a population’s demand on an ecosystem exceeds the capacity of that ecosystem to regenerate the resources it consumes and to absorb its carbon dioxide emissions</a:t>
            </a:r>
            <a:r>
              <a:rPr lang="en-US" dirty="0"/>
              <a:t>.</a:t>
            </a:r>
            <a:endParaRPr lang="en-US" dirty="0">
              <a:solidFill>
                <a:srgbClr val="C00000"/>
              </a:solidFill>
            </a:endParaRPr>
          </a:p>
        </p:txBody>
      </p:sp>
      <p:sp>
        <p:nvSpPr>
          <p:cNvPr id="3" name="Content Placeholder 2"/>
          <p:cNvSpPr>
            <a:spLocks noGrp="1"/>
          </p:cNvSpPr>
          <p:nvPr>
            <p:ph sz="quarter" idx="10"/>
          </p:nvPr>
        </p:nvSpPr>
        <p:spPr/>
        <p:txBody>
          <a:bodyPr/>
          <a:lstStyle/>
          <a:p>
            <a:r>
              <a:rPr lang="en-US" dirty="0">
                <a:solidFill>
                  <a:srgbClr val="C00000"/>
                </a:solidFill>
              </a:rPr>
              <a:t>ECOLOGICAL FOOTPRINT</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 calcmode="lin" valueType="num">
                                      <p:cBhvr additive="base">
                                        <p:cTn id="7"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anim calcmode="lin" valueType="num">
                                      <p:cBhvr additive="base">
                                        <p:cTn id="13"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anim calcmode="lin" valueType="num">
                                      <p:cBhvr additive="base">
                                        <p:cTn id="19"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59A379-9312-4C21-BA62-8A64783D85B1}"/>
              </a:ext>
            </a:extLst>
          </p:cNvPr>
          <p:cNvSpPr>
            <a:spLocks noGrp="1"/>
          </p:cNvSpPr>
          <p:nvPr>
            <p:ph idx="1"/>
          </p:nvPr>
        </p:nvSpPr>
        <p:spPr>
          <a:xfrm>
            <a:off x="304799" y="1493837"/>
            <a:ext cx="3996267" cy="4906963"/>
          </a:xfrm>
        </p:spPr>
        <p:txBody>
          <a:bodyPr>
            <a:normAutofit lnSpcReduction="10000"/>
          </a:bodyPr>
          <a:lstStyle/>
          <a:p>
            <a:pPr>
              <a:buFont typeface="Arial" panose="020B0604020202020204" pitchFamily="34" charset="0"/>
              <a:buChar char="•"/>
            </a:pPr>
            <a:r>
              <a:rPr lang="en-US" altLang="en-US" sz="2800" b="1" dirty="0">
                <a:solidFill>
                  <a:srgbClr val="C00000"/>
                </a:solidFill>
                <a:latin typeface="Comic Sans MS" panose="030F0702030302020204" pitchFamily="66" charset="0"/>
              </a:rPr>
              <a:t>Soil</a:t>
            </a:r>
            <a:r>
              <a:rPr lang="en-US" altLang="en-US" sz="2800" b="1" dirty="0">
                <a:latin typeface="Comic Sans MS" panose="030F0702030302020204" pitchFamily="66" charset="0"/>
              </a:rPr>
              <a:t> starts to form as </a:t>
            </a:r>
            <a:r>
              <a:rPr lang="en-US" altLang="en-US" sz="2800" b="1" dirty="0">
                <a:solidFill>
                  <a:srgbClr val="C00000"/>
                </a:solidFill>
                <a:latin typeface="Comic Sans MS" panose="030F0702030302020204" pitchFamily="66" charset="0"/>
              </a:rPr>
              <a:t>lichens</a:t>
            </a:r>
            <a:r>
              <a:rPr lang="en-US" altLang="en-US" sz="2800" b="1" dirty="0">
                <a:latin typeface="Comic Sans MS" panose="030F0702030302020204" pitchFamily="66" charset="0"/>
              </a:rPr>
              <a:t> and the forces of weather and erosion help </a:t>
            </a:r>
            <a:r>
              <a:rPr lang="en-US" altLang="en-US" sz="2800" b="1" dirty="0">
                <a:solidFill>
                  <a:srgbClr val="C00000"/>
                </a:solidFill>
                <a:latin typeface="Comic Sans MS" panose="030F0702030302020204" pitchFamily="66" charset="0"/>
              </a:rPr>
              <a:t>break down rocks </a:t>
            </a:r>
            <a:r>
              <a:rPr lang="en-US" altLang="en-US" sz="2800" b="1" dirty="0">
                <a:latin typeface="Comic Sans MS" panose="030F0702030302020204" pitchFamily="66" charset="0"/>
              </a:rPr>
              <a:t>into smaller pieces.</a:t>
            </a:r>
            <a:endParaRPr lang="en-US" altLang="en-US" b="1" dirty="0">
              <a:latin typeface="Comic Sans MS" panose="030F0702030302020204" pitchFamily="66" charset="0"/>
            </a:endParaRPr>
          </a:p>
          <a:p>
            <a:endParaRPr lang="en-US" altLang="en-US" b="1" dirty="0">
              <a:latin typeface="Comic Sans MS" panose="030F0702030302020204" pitchFamily="66" charset="0"/>
            </a:endParaRPr>
          </a:p>
          <a:p>
            <a:pPr>
              <a:buFont typeface="Arial" panose="020B0604020202020204" pitchFamily="34" charset="0"/>
              <a:buChar char="•"/>
            </a:pPr>
            <a:r>
              <a:rPr lang="en-US" altLang="en-US" b="1" dirty="0">
                <a:solidFill>
                  <a:srgbClr val="C00000"/>
                </a:solidFill>
                <a:latin typeface="Comic Sans MS" panose="030F0702030302020204" pitchFamily="66" charset="0"/>
              </a:rPr>
              <a:t>When lichens die</a:t>
            </a:r>
            <a:r>
              <a:rPr lang="en-US" altLang="en-US" b="1" dirty="0">
                <a:latin typeface="Comic Sans MS" panose="030F0702030302020204" pitchFamily="66" charset="0"/>
              </a:rPr>
              <a:t>, they </a:t>
            </a:r>
            <a:r>
              <a:rPr lang="en-US" altLang="en-US" b="1" dirty="0">
                <a:solidFill>
                  <a:srgbClr val="C00000"/>
                </a:solidFill>
                <a:latin typeface="Comic Sans MS" panose="030F0702030302020204" pitchFamily="66" charset="0"/>
              </a:rPr>
              <a:t>decompose</a:t>
            </a:r>
            <a:r>
              <a:rPr lang="en-US" altLang="en-US" b="1" dirty="0">
                <a:latin typeface="Comic Sans MS" panose="030F0702030302020204" pitchFamily="66" charset="0"/>
              </a:rPr>
              <a:t>, adding small amounts of organic matter to the rock to make soil.</a:t>
            </a:r>
          </a:p>
          <a:p>
            <a:endParaRPr lang="en-AE" dirty="0"/>
          </a:p>
        </p:txBody>
      </p:sp>
      <p:sp>
        <p:nvSpPr>
          <p:cNvPr id="3" name="Content Placeholder 2">
            <a:extLst>
              <a:ext uri="{FF2B5EF4-FFF2-40B4-BE49-F238E27FC236}">
                <a16:creationId xmlns:a16="http://schemas.microsoft.com/office/drawing/2014/main" id="{1B128F0B-ACD5-4E8D-B2DD-B0F0FC442098}"/>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Primary Succession</a:t>
            </a:r>
            <a:endParaRPr lang="en-AE" dirty="0"/>
          </a:p>
        </p:txBody>
      </p:sp>
      <p:pic>
        <p:nvPicPr>
          <p:cNvPr id="4" name="Picture 9">
            <a:extLst>
              <a:ext uri="{FF2B5EF4-FFF2-40B4-BE49-F238E27FC236}">
                <a16:creationId xmlns:a16="http://schemas.microsoft.com/office/drawing/2014/main" id="{687D2803-0FEB-48C2-8483-4FF589901C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0" y="1447800"/>
            <a:ext cx="4214813"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65638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52400" y="152400"/>
            <a:ext cx="8744803" cy="6598448"/>
          </a:xfrm>
          <a:prstGeom prst="rect">
            <a:avLst/>
          </a:prstGeom>
        </p:spPr>
      </p:pic>
    </p:spTree>
    <p:extLst>
      <p:ext uri="{BB962C8B-B14F-4D97-AF65-F5344CB8AC3E}">
        <p14:creationId xmlns:p14="http://schemas.microsoft.com/office/powerpoint/2010/main" val="265118392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5023" y="817582"/>
            <a:ext cx="6965245" cy="1202485"/>
          </a:xfrm>
        </p:spPr>
        <p:txBody>
          <a:bodyPr>
            <a:normAutofit/>
          </a:bodyPr>
          <a:lstStyle/>
          <a:p>
            <a:r>
              <a:rPr lang="en-US" b="1" u="sng" dirty="0">
                <a:solidFill>
                  <a:srgbClr val="00B050"/>
                </a:solidFill>
              </a:rPr>
              <a:t>CHARACTERISTICS</a:t>
            </a:r>
          </a:p>
        </p:txBody>
      </p:sp>
      <p:sp>
        <p:nvSpPr>
          <p:cNvPr id="3" name="Content Placeholder 2"/>
          <p:cNvSpPr>
            <a:spLocks noGrp="1"/>
          </p:cNvSpPr>
          <p:nvPr>
            <p:ph idx="1"/>
          </p:nvPr>
        </p:nvSpPr>
        <p:spPr>
          <a:xfrm>
            <a:off x="914400" y="2057401"/>
            <a:ext cx="7391400" cy="4419599"/>
          </a:xfrm>
        </p:spPr>
        <p:txBody>
          <a:bodyPr>
            <a:normAutofit/>
          </a:bodyPr>
          <a:lstStyle/>
          <a:p>
            <a:pPr marL="457200" indent="-457200">
              <a:buFont typeface="+mj-lt"/>
              <a:buAutoNum type="arabicPeriod"/>
            </a:pPr>
            <a:r>
              <a:rPr lang="en-US" dirty="0"/>
              <a:t>Larger the footprint – more is the consumption of natural resources – more is the environmental degradation.</a:t>
            </a:r>
          </a:p>
          <a:p>
            <a:pPr marL="457200" indent="-457200">
              <a:buFont typeface="+mj-lt"/>
              <a:buAutoNum type="arabicPeriod"/>
            </a:pPr>
            <a:r>
              <a:rPr lang="en-US" dirty="0"/>
              <a:t>Ecological footprint – can be many times the area of the city or country.</a:t>
            </a:r>
          </a:p>
          <a:p>
            <a:pPr marL="457200" indent="-457200">
              <a:buFont typeface="+mj-lt"/>
              <a:buAutoNum type="arabicPeriod"/>
            </a:pPr>
            <a:r>
              <a:rPr lang="en-US" dirty="0"/>
              <a:t>Most of the world’s cities have ecological footprint more than one Earth.</a:t>
            </a:r>
          </a:p>
          <a:p>
            <a:pPr marL="0" indent="0">
              <a:buNone/>
            </a:pPr>
            <a:endParaRPr lang="en-US" dirty="0"/>
          </a:p>
        </p:txBody>
      </p:sp>
    </p:spTree>
    <p:extLst>
      <p:ext uri="{BB962C8B-B14F-4D97-AF65-F5344CB8AC3E}">
        <p14:creationId xmlns:p14="http://schemas.microsoft.com/office/powerpoint/2010/main" val="1771746865"/>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ww.footprintnetwork.org/content/uploads/2017/06/How_many_earths_2017.png"/>
          <p:cNvPicPr>
            <a:picLocks noChangeAspect="1" noChangeArrowheads="1"/>
          </p:cNvPicPr>
          <p:nvPr/>
        </p:nvPicPr>
        <p:blipFill>
          <a:blip r:embed="rId2"/>
          <a:srcRect/>
          <a:stretch>
            <a:fillRect/>
          </a:stretch>
        </p:blipFill>
        <p:spPr bwMode="auto">
          <a:xfrm>
            <a:off x="0" y="0"/>
            <a:ext cx="9144000" cy="6858000"/>
          </a:xfrm>
          <a:prstGeom prst="rect">
            <a:avLst/>
          </a:prstGeom>
          <a:noFill/>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5053" y="76200"/>
            <a:ext cx="9128947" cy="6781800"/>
          </a:xfrm>
          <a:prstGeom prst="rect">
            <a:avLst/>
          </a:prstGeom>
        </p:spPr>
      </p:pic>
    </p:spTree>
    <p:extLst>
      <p:ext uri="{BB962C8B-B14F-4D97-AF65-F5344CB8AC3E}">
        <p14:creationId xmlns:p14="http://schemas.microsoft.com/office/powerpoint/2010/main" val="2992252440"/>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a:t>The world's ecological footprint 2022,</a:t>
            </a:r>
          </a:p>
          <a:p>
            <a:pPr marL="0" indent="0">
              <a:buNone/>
            </a:pPr>
            <a:r>
              <a:rPr lang="en-GB" b="1" dirty="0"/>
              <a:t>2.7 global hectares per person</a:t>
            </a:r>
            <a:r>
              <a:rPr lang="en-GB" dirty="0"/>
              <a:t>, of which 60% is carbon Footprint.</a:t>
            </a:r>
            <a:endParaRPr lang="en-US" b="1" dirty="0"/>
          </a:p>
          <a:p>
            <a:endParaRPr lang="en-US" b="1" dirty="0"/>
          </a:p>
          <a:p>
            <a:r>
              <a:rPr lang="en-US" dirty="0"/>
              <a:t>This led to an average per-person </a:t>
            </a:r>
            <a:r>
              <a:rPr lang="en-US" b="1" dirty="0"/>
              <a:t>Ecological Footprint</a:t>
            </a:r>
            <a:r>
              <a:rPr lang="en-US" dirty="0"/>
              <a:t> worldwide of 2.7 global hectares (</a:t>
            </a:r>
            <a:r>
              <a:rPr lang="en-US" dirty="0" err="1"/>
              <a:t>gha</a:t>
            </a:r>
            <a:r>
              <a:rPr lang="en-US" dirty="0"/>
              <a:t>), compared to 1.6 </a:t>
            </a:r>
            <a:r>
              <a:rPr lang="en-US" dirty="0" err="1"/>
              <a:t>gha</a:t>
            </a:r>
            <a:r>
              <a:rPr lang="en-US" dirty="0"/>
              <a:t> per person of available </a:t>
            </a:r>
            <a:r>
              <a:rPr lang="en-US" b="1" dirty="0"/>
              <a:t>biocapacity.</a:t>
            </a:r>
          </a:p>
          <a:p>
            <a:endParaRPr lang="en-US" dirty="0"/>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493837"/>
            <a:ext cx="8610600" cy="4983163"/>
          </a:xfrm>
        </p:spPr>
        <p:txBody>
          <a:bodyPr>
            <a:normAutofit fontScale="85000" lnSpcReduction="20000"/>
          </a:bodyPr>
          <a:lstStyle/>
          <a:p>
            <a:r>
              <a:rPr lang="en-US" sz="3200" dirty="0"/>
              <a:t>Earth Overshoot Day has moved from late September in 1997 to  </a:t>
            </a:r>
            <a:r>
              <a:rPr lang="en-US" sz="3000" dirty="0">
                <a:solidFill>
                  <a:srgbClr val="C00000"/>
                </a:solidFill>
              </a:rPr>
              <a:t>August 2</a:t>
            </a:r>
            <a:r>
              <a:rPr lang="en-US" sz="3000" dirty="0"/>
              <a:t> in </a:t>
            </a:r>
            <a:r>
              <a:rPr lang="en-US" sz="3000" dirty="0">
                <a:solidFill>
                  <a:srgbClr val="C00000"/>
                </a:solidFill>
              </a:rPr>
              <a:t>2017</a:t>
            </a:r>
          </a:p>
          <a:p>
            <a:r>
              <a:rPr lang="en-US" sz="3000" dirty="0"/>
              <a:t> 					    </a:t>
            </a:r>
            <a:r>
              <a:rPr lang="en-US" sz="3000" b="1" dirty="0">
                <a:solidFill>
                  <a:schemeClr val="accent2">
                    <a:lumMod val="50000"/>
                  </a:schemeClr>
                </a:solidFill>
              </a:rPr>
              <a:t>August 1 in 2018</a:t>
            </a:r>
            <a:r>
              <a:rPr lang="en-US" sz="3000" dirty="0"/>
              <a:t>,</a:t>
            </a:r>
          </a:p>
          <a:p>
            <a:r>
              <a:rPr lang="en-US" sz="3000" dirty="0"/>
              <a:t>                                           </a:t>
            </a:r>
            <a:r>
              <a:rPr lang="en-US" sz="3000" b="1" dirty="0">
                <a:solidFill>
                  <a:schemeClr val="tx2">
                    <a:lumMod val="75000"/>
                  </a:schemeClr>
                </a:solidFill>
              </a:rPr>
              <a:t>July 29 in  2019</a:t>
            </a:r>
            <a:r>
              <a:rPr lang="en-US" sz="3000" dirty="0">
                <a:solidFill>
                  <a:schemeClr val="tx2">
                    <a:lumMod val="75000"/>
                  </a:schemeClr>
                </a:solidFill>
              </a:rPr>
              <a:t> </a:t>
            </a:r>
          </a:p>
          <a:p>
            <a:r>
              <a:rPr lang="en-US" sz="3000" dirty="0">
                <a:solidFill>
                  <a:srgbClr val="00B0F0"/>
                </a:solidFill>
              </a:rPr>
              <a:t>                                           </a:t>
            </a:r>
            <a:r>
              <a:rPr lang="en-US" sz="3000" b="1" dirty="0">
                <a:solidFill>
                  <a:srgbClr val="00B0F0"/>
                </a:solidFill>
              </a:rPr>
              <a:t>August 22 in 2020</a:t>
            </a:r>
            <a:r>
              <a:rPr lang="en-US" sz="3000" dirty="0">
                <a:solidFill>
                  <a:srgbClr val="00B0F0"/>
                </a:solidFill>
              </a:rPr>
              <a:t> </a:t>
            </a:r>
          </a:p>
          <a:p>
            <a:r>
              <a:rPr lang="en-GB" dirty="0"/>
              <a:t>					    </a:t>
            </a:r>
            <a:r>
              <a:rPr lang="en-GB" sz="3000" b="1" dirty="0">
                <a:solidFill>
                  <a:srgbClr val="FF0000"/>
                </a:solidFill>
              </a:rPr>
              <a:t>July 28, 2022</a:t>
            </a:r>
            <a:endParaRPr lang="en-US" sz="3000" b="1" dirty="0">
              <a:solidFill>
                <a:srgbClr val="FF0000"/>
              </a:solidFill>
            </a:endParaRPr>
          </a:p>
          <a:p>
            <a:endParaRPr lang="en-US" sz="3200" dirty="0">
              <a:solidFill>
                <a:srgbClr val="C00000"/>
              </a:solidFill>
            </a:endParaRPr>
          </a:p>
          <a:p>
            <a:pPr>
              <a:buFont typeface="Wingdings" pitchFamily="2" charset="2"/>
              <a:buChar char="Ø"/>
            </a:pPr>
            <a:r>
              <a:rPr lang="en-US" sz="2800" i="1" dirty="0"/>
              <a:t>Move the date towards Sustainability</a:t>
            </a:r>
          </a:p>
          <a:p>
            <a:endParaRPr lang="en-US" sz="3200" dirty="0">
              <a:solidFill>
                <a:srgbClr val="C00000"/>
              </a:solidFill>
            </a:endParaRPr>
          </a:p>
          <a:p>
            <a:r>
              <a:rPr lang="en-US" sz="3200" dirty="0"/>
              <a:t>If we moved Earth Overshoot Day back 4.5 days every year, we would return to using the resources of one planet by 2050.</a:t>
            </a:r>
            <a:endParaRPr lang="en-US" sz="3200" dirty="0">
              <a:solidFill>
                <a:srgbClr val="C0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54290" y="3244334"/>
            <a:ext cx="3635419" cy="369332"/>
          </a:xfrm>
          <a:prstGeom prst="rect">
            <a:avLst/>
          </a:prstGeom>
        </p:spPr>
        <p:txBody>
          <a:bodyPr wrap="none">
            <a:spAutoFit/>
          </a:bodyPr>
          <a:lstStyle/>
          <a:p>
            <a:r>
              <a:rPr lang="en-US" dirty="0">
                <a:hlinkClick r:id="rId2"/>
              </a:rPr>
              <a:t>https://www.footprintcalculator.org/</a:t>
            </a:r>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2133600"/>
            <a:ext cx="8229600" cy="3886200"/>
          </a:xfrm>
        </p:spPr>
        <p:txBody>
          <a:bodyPr>
            <a:normAutofit/>
          </a:bodyPr>
          <a:lstStyle/>
          <a:p>
            <a:pPr>
              <a:buFont typeface="Arial" pitchFamily="34" charset="0"/>
              <a:buChar char="•"/>
            </a:pPr>
            <a:r>
              <a:rPr lang="en-US" sz="2800" dirty="0"/>
              <a:t>The total amount of greenhouse gases produced  directly and indirectly support human activities, usually expressed in equivalent tons of carbon dioxide (CO</a:t>
            </a:r>
            <a:r>
              <a:rPr lang="en-US" sz="2800" baseline="-25000" dirty="0"/>
              <a:t>2</a:t>
            </a:r>
            <a:r>
              <a:rPr lang="en-US" sz="2800" dirty="0"/>
              <a:t>)</a:t>
            </a:r>
          </a:p>
          <a:p>
            <a:pPr>
              <a:buFont typeface="Arial" pitchFamily="34" charset="0"/>
              <a:buChar char="•"/>
            </a:pPr>
            <a:endParaRPr lang="en-US" sz="2800" dirty="0"/>
          </a:p>
          <a:p>
            <a:pPr>
              <a:buFont typeface="Arial" pitchFamily="34" charset="0"/>
              <a:buChar char="•"/>
            </a:pPr>
            <a:r>
              <a:rPr lang="en-US" sz="2800" dirty="0"/>
              <a:t>The world average is about </a:t>
            </a:r>
            <a:r>
              <a:rPr lang="en-GB" sz="2800" b="1" dirty="0"/>
              <a:t>4.79 tons </a:t>
            </a:r>
            <a:r>
              <a:rPr lang="en-US" sz="2800" dirty="0"/>
              <a:t>of carbon dioxide per person. </a:t>
            </a:r>
          </a:p>
          <a:p>
            <a:pPr marL="0" indent="0"/>
            <a:endParaRPr lang="en-US" sz="2800" dirty="0"/>
          </a:p>
        </p:txBody>
      </p:sp>
      <p:sp>
        <p:nvSpPr>
          <p:cNvPr id="3" name="Content Placeholder 2"/>
          <p:cNvSpPr>
            <a:spLocks noGrp="1"/>
          </p:cNvSpPr>
          <p:nvPr>
            <p:ph sz="quarter" idx="10"/>
          </p:nvPr>
        </p:nvSpPr>
        <p:spPr/>
        <p:txBody>
          <a:bodyPr/>
          <a:lstStyle/>
          <a:p>
            <a:r>
              <a:rPr lang="en-US" dirty="0"/>
              <a:t>Carbon footprint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Countries that belch out the most CO</a:t>
            </a:r>
            <a:r>
              <a:rPr lang="en-US" baseline="-25000" dirty="0"/>
              <a:t>2</a:t>
            </a:r>
            <a:r>
              <a:rPr lang="en-US" dirty="0"/>
              <a:t> per capita</a:t>
            </a:r>
            <a:br>
              <a:rPr lang="en-US" dirty="0"/>
            </a:br>
            <a:endParaRPr lang="en-US" dirty="0"/>
          </a:p>
        </p:txBody>
      </p:sp>
      <p:sp>
        <p:nvSpPr>
          <p:cNvPr id="4" name="Rectangle 3"/>
          <p:cNvSpPr/>
          <p:nvPr/>
        </p:nvSpPr>
        <p:spPr>
          <a:xfrm>
            <a:off x="533400" y="1600200"/>
            <a:ext cx="7924800" cy="4401205"/>
          </a:xfrm>
          <a:prstGeom prst="rect">
            <a:avLst/>
          </a:prstGeom>
        </p:spPr>
        <p:txBody>
          <a:bodyPr wrap="square">
            <a:spAutoFit/>
          </a:bodyPr>
          <a:lstStyle/>
          <a:p>
            <a:pPr marL="514350" indent="-514350">
              <a:buFont typeface="+mj-lt"/>
              <a:buAutoNum type="arabicPeriod"/>
            </a:pPr>
            <a:r>
              <a:rPr lang="en-US" sz="2800" dirty="0"/>
              <a:t>Qatar - 35.73 </a:t>
            </a:r>
            <a:r>
              <a:rPr lang="en-US" sz="2800" dirty="0" err="1"/>
              <a:t>tonnes</a:t>
            </a:r>
            <a:endParaRPr lang="en-US" sz="2800" dirty="0"/>
          </a:p>
          <a:p>
            <a:pPr marL="514350" indent="-514350">
              <a:buFont typeface="+mj-lt"/>
              <a:buAutoNum type="arabicPeriod"/>
            </a:pPr>
            <a:r>
              <a:rPr lang="en-US" sz="2800" dirty="0"/>
              <a:t>Curacao - 30.43</a:t>
            </a:r>
          </a:p>
          <a:p>
            <a:pPr marL="514350" indent="-514350">
              <a:buFont typeface="+mj-lt"/>
              <a:buAutoNum type="arabicPeriod"/>
            </a:pPr>
            <a:r>
              <a:rPr lang="en-US" sz="2800" dirty="0"/>
              <a:t>Latvia - 22.94</a:t>
            </a:r>
          </a:p>
          <a:p>
            <a:pPr marL="514350" indent="-514350">
              <a:buFont typeface="+mj-lt"/>
              <a:buAutoNum type="arabicPeriod"/>
            </a:pPr>
            <a:r>
              <a:rPr lang="en-US" sz="2800" dirty="0"/>
              <a:t>Bahrain - 21.8</a:t>
            </a:r>
          </a:p>
          <a:p>
            <a:pPr marL="514350" indent="-514350">
              <a:buFont typeface="+mj-lt"/>
              <a:buAutoNum type="arabicPeriod"/>
            </a:pPr>
            <a:r>
              <a:rPr lang="en-US" sz="2800" dirty="0"/>
              <a:t>United Arab Emirates - 19.31</a:t>
            </a:r>
          </a:p>
          <a:p>
            <a:pPr marL="514350" indent="-514350">
              <a:buFont typeface="+mj-lt"/>
              <a:buAutoNum type="arabicPeriod"/>
            </a:pPr>
            <a:r>
              <a:rPr lang="en-US" sz="2800" dirty="0"/>
              <a:t>Trinidad and Tobago - 17.15</a:t>
            </a:r>
          </a:p>
          <a:p>
            <a:pPr marL="514350" indent="-514350">
              <a:buFont typeface="+mj-lt"/>
              <a:buAutoNum type="arabicPeriod"/>
            </a:pPr>
            <a:r>
              <a:rPr lang="en-US" sz="2800" dirty="0"/>
              <a:t>Malaysia - 16.57</a:t>
            </a:r>
          </a:p>
          <a:p>
            <a:pPr marL="514350" indent="-514350">
              <a:buFont typeface="+mj-lt"/>
              <a:buAutoNum type="arabicPeriod"/>
            </a:pPr>
            <a:r>
              <a:rPr lang="en-US" sz="2800" dirty="0"/>
              <a:t>Saudi Arabia - 16.4</a:t>
            </a:r>
          </a:p>
          <a:p>
            <a:pPr marL="514350" indent="-514350">
              <a:buFont typeface="+mj-lt"/>
              <a:buAutoNum type="arabicPeriod"/>
            </a:pPr>
            <a:r>
              <a:rPr lang="en-US" sz="2800" dirty="0"/>
              <a:t>Guatemala - 16.25</a:t>
            </a:r>
          </a:p>
          <a:p>
            <a:pPr marL="514350" indent="-514350">
              <a:buFont typeface="+mj-lt"/>
              <a:buAutoNum type="arabicPeriod"/>
            </a:pPr>
            <a:r>
              <a:rPr lang="en-US" sz="2800" dirty="0"/>
              <a:t>United States - 16.22</a:t>
            </a:r>
          </a:p>
        </p:txBody>
      </p:sp>
      <p:pic>
        <p:nvPicPr>
          <p:cNvPr id="3" name="Picture 2">
            <a:extLst>
              <a:ext uri="{FF2B5EF4-FFF2-40B4-BE49-F238E27FC236}">
                <a16:creationId xmlns:a16="http://schemas.microsoft.com/office/drawing/2014/main" id="{A3F58607-88AA-4F6F-87DD-11CAEB0E42B6}"/>
              </a:ext>
            </a:extLst>
          </p:cNvPr>
          <p:cNvPicPr>
            <a:picLocks noChangeAspect="1"/>
          </p:cNvPicPr>
          <p:nvPr/>
        </p:nvPicPr>
        <p:blipFill>
          <a:blip r:embed="rId2"/>
          <a:stretch>
            <a:fillRect/>
          </a:stretch>
        </p:blipFill>
        <p:spPr>
          <a:xfrm>
            <a:off x="228600" y="1038224"/>
            <a:ext cx="7705725" cy="5286375"/>
          </a:xfrm>
          <a:prstGeom prst="rect">
            <a:avLst/>
          </a:prstGeom>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marL="514350" indent="-514350">
              <a:buFont typeface="+mj-lt"/>
              <a:buAutoNum type="arabicPeriod"/>
            </a:pPr>
            <a:r>
              <a:rPr lang="en-US" dirty="0"/>
              <a:t>Denmark - 0.06 </a:t>
            </a:r>
            <a:r>
              <a:rPr lang="en-US" dirty="0" err="1"/>
              <a:t>tonnes</a:t>
            </a:r>
            <a:endParaRPr lang="en-US" dirty="0"/>
          </a:p>
          <a:p>
            <a:pPr marL="514350" indent="-514350">
              <a:buFont typeface="+mj-lt"/>
              <a:buAutoNum type="arabicPeriod"/>
            </a:pPr>
            <a:r>
              <a:rPr lang="en-US" dirty="0"/>
              <a:t>Finland - 0.09</a:t>
            </a:r>
          </a:p>
          <a:p>
            <a:pPr marL="514350" indent="-514350">
              <a:buFont typeface="+mj-lt"/>
              <a:buAutoNum type="arabicPeriod"/>
            </a:pPr>
            <a:r>
              <a:rPr lang="en-US" dirty="0"/>
              <a:t>Nigeria - 0.1</a:t>
            </a:r>
          </a:p>
          <a:p>
            <a:pPr marL="514350" indent="-514350">
              <a:buFont typeface="+mj-lt"/>
              <a:buAutoNum type="arabicPeriod"/>
            </a:pPr>
            <a:r>
              <a:rPr lang="en-US" dirty="0"/>
              <a:t>Estonia - 0.11</a:t>
            </a:r>
          </a:p>
          <a:p>
            <a:pPr marL="514350" indent="-514350">
              <a:buFont typeface="+mj-lt"/>
              <a:buAutoNum type="arabicPeriod"/>
            </a:pPr>
            <a:r>
              <a:rPr lang="en-US" dirty="0"/>
              <a:t>South Sudan - 0.13</a:t>
            </a:r>
          </a:p>
          <a:p>
            <a:pPr marL="514350" indent="-514350">
              <a:buFont typeface="+mj-lt"/>
              <a:buAutoNum type="arabicPeriod"/>
            </a:pPr>
            <a:r>
              <a:rPr lang="en-US" dirty="0"/>
              <a:t>Myanmar - 0.14</a:t>
            </a:r>
          </a:p>
          <a:p>
            <a:pPr marL="514350" indent="-514350">
              <a:buFont typeface="+mj-lt"/>
              <a:buAutoNum type="arabicPeriod"/>
            </a:pPr>
            <a:r>
              <a:rPr lang="en-US" dirty="0"/>
              <a:t>Tanzania - 0.2</a:t>
            </a:r>
          </a:p>
          <a:p>
            <a:pPr marL="514350" indent="-514350">
              <a:buFont typeface="+mj-lt"/>
              <a:buAutoNum type="arabicPeriod"/>
            </a:pPr>
            <a:r>
              <a:rPr lang="en-US" dirty="0"/>
              <a:t>Zambia - 0.2</a:t>
            </a:r>
          </a:p>
          <a:p>
            <a:pPr marL="514350" indent="-514350">
              <a:buFont typeface="+mj-lt"/>
              <a:buAutoNum type="arabicPeriod"/>
            </a:pPr>
            <a:r>
              <a:rPr lang="en-US" dirty="0"/>
              <a:t>Netherlands - 0.21</a:t>
            </a:r>
          </a:p>
          <a:p>
            <a:pPr marL="514350" indent="-514350">
              <a:buFont typeface="+mj-lt"/>
              <a:buAutoNum type="arabicPeriod"/>
            </a:pPr>
            <a:r>
              <a:rPr lang="en-US" dirty="0"/>
              <a:t>Togo - 0.24</a:t>
            </a:r>
          </a:p>
          <a:p>
            <a:endParaRPr lang="en-US" dirty="0"/>
          </a:p>
        </p:txBody>
      </p:sp>
      <p:sp>
        <p:nvSpPr>
          <p:cNvPr id="5" name="Title 1"/>
          <p:cNvSpPr>
            <a:spLocks noGrp="1"/>
          </p:cNvSpPr>
          <p:nvPr>
            <p:ph type="title"/>
          </p:nvPr>
        </p:nvSpPr>
        <p:spPr/>
        <p:txBody>
          <a:bodyPr>
            <a:normAutofit fontScale="90000"/>
          </a:bodyPr>
          <a:lstStyle/>
          <a:p>
            <a:br>
              <a:rPr lang="en-US" dirty="0"/>
            </a:br>
            <a:r>
              <a:rPr lang="en-US" dirty="0"/>
              <a:t>Countries that belch out the least CO</a:t>
            </a:r>
            <a:r>
              <a:rPr lang="en-US" baseline="-25000" dirty="0"/>
              <a:t>2</a:t>
            </a:r>
            <a:r>
              <a:rPr lang="en-US" dirty="0"/>
              <a:t> per capita</a:t>
            </a:r>
            <a:br>
              <a:rPr lang="en-US" dirty="0"/>
            </a:br>
            <a:endParaRPr lang="en-US" dirty="0"/>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655977-4FFB-41C5-9707-E0A88BFDCA03}"/>
              </a:ext>
            </a:extLst>
          </p:cNvPr>
          <p:cNvSpPr>
            <a:spLocks noGrp="1"/>
          </p:cNvSpPr>
          <p:nvPr>
            <p:ph idx="1"/>
          </p:nvPr>
        </p:nvSpPr>
        <p:spPr>
          <a:xfrm>
            <a:off x="304800" y="1493837"/>
            <a:ext cx="8229600" cy="1020763"/>
          </a:xfrm>
        </p:spPr>
        <p:txBody>
          <a:bodyPr/>
          <a:lstStyle/>
          <a:p>
            <a:r>
              <a:rPr lang="en-US" altLang="en-US" b="1" dirty="0">
                <a:latin typeface="Comic Sans MS" panose="030F0702030302020204" pitchFamily="66" charset="0"/>
              </a:rPr>
              <a:t>Simple plants like </a:t>
            </a:r>
            <a:r>
              <a:rPr lang="en-US" altLang="en-US" b="1" dirty="0">
                <a:solidFill>
                  <a:srgbClr val="C00000"/>
                </a:solidFill>
                <a:latin typeface="Comic Sans MS" panose="030F0702030302020204" pitchFamily="66" charset="0"/>
              </a:rPr>
              <a:t>mosses</a:t>
            </a:r>
            <a:r>
              <a:rPr lang="en-US" altLang="en-US" b="1" dirty="0">
                <a:latin typeface="Comic Sans MS" panose="030F0702030302020204" pitchFamily="66" charset="0"/>
              </a:rPr>
              <a:t> and </a:t>
            </a:r>
            <a:r>
              <a:rPr lang="en-US" altLang="en-US" b="1" dirty="0">
                <a:solidFill>
                  <a:srgbClr val="C00000"/>
                </a:solidFill>
                <a:latin typeface="Comic Sans MS" panose="030F0702030302020204" pitchFamily="66" charset="0"/>
              </a:rPr>
              <a:t>ferns </a:t>
            </a:r>
            <a:r>
              <a:rPr lang="en-US" altLang="en-US" b="1" dirty="0">
                <a:latin typeface="Comic Sans MS" panose="030F0702030302020204" pitchFamily="66" charset="0"/>
              </a:rPr>
              <a:t>can grow in the new soil </a:t>
            </a:r>
          </a:p>
          <a:p>
            <a:endParaRPr lang="en-AE" dirty="0"/>
          </a:p>
        </p:txBody>
      </p:sp>
      <p:sp>
        <p:nvSpPr>
          <p:cNvPr id="3" name="Content Placeholder 2">
            <a:extLst>
              <a:ext uri="{FF2B5EF4-FFF2-40B4-BE49-F238E27FC236}">
                <a16:creationId xmlns:a16="http://schemas.microsoft.com/office/drawing/2014/main" id="{4349AAB9-776B-4654-A2E0-80110C05A87C}"/>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Primary Succession</a:t>
            </a:r>
            <a:endParaRPr lang="en-AE" dirty="0"/>
          </a:p>
          <a:p>
            <a:endParaRPr lang="en-AE" dirty="0"/>
          </a:p>
        </p:txBody>
      </p:sp>
      <p:pic>
        <p:nvPicPr>
          <p:cNvPr id="4" name="Picture 5">
            <a:extLst>
              <a:ext uri="{FF2B5EF4-FFF2-40B4-BE49-F238E27FC236}">
                <a16:creationId xmlns:a16="http://schemas.microsoft.com/office/drawing/2014/main" id="{7B12CAF6-13CF-4FE1-86F9-6C4224F436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514600"/>
            <a:ext cx="36576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a:extLst>
              <a:ext uri="{FF2B5EF4-FFF2-40B4-BE49-F238E27FC236}">
                <a16:creationId xmlns:a16="http://schemas.microsoft.com/office/drawing/2014/main" id="{6B1001E1-32D1-453B-B37A-76D0B2C17F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2590800"/>
            <a:ext cx="41148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009708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0" y="0"/>
            <a:ext cx="9143999" cy="6858000"/>
          </a:xfrm>
          <a:prstGeom prst="rect">
            <a:avLst/>
          </a:prstGeom>
          <a:noFill/>
          <a:ln w="9525">
            <a:noFill/>
            <a:miter lim="800000"/>
            <a:headEnd/>
            <a:tailEnd/>
          </a:ln>
          <a:effectLst/>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762000" y="1219200"/>
            <a:ext cx="7391400" cy="5029200"/>
          </a:xfrm>
          <a:prstGeom prst="rect">
            <a:avLst/>
          </a:prstGeom>
          <a:noFill/>
          <a:ln w="9525">
            <a:noFill/>
            <a:miter lim="800000"/>
            <a:headEnd/>
            <a:tailEnd/>
          </a:ln>
          <a:effectLst/>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What's your diet's carbon footprint?</a:t>
            </a:r>
            <a:br>
              <a:rPr lang="en-US" b="1" dirty="0"/>
            </a:br>
            <a:endParaRPr lang="en-US" dirty="0"/>
          </a:p>
        </p:txBody>
      </p:sp>
      <p:sp>
        <p:nvSpPr>
          <p:cNvPr id="3" name="Content Placeholder 2"/>
          <p:cNvSpPr>
            <a:spLocks noGrp="1"/>
          </p:cNvSpPr>
          <p:nvPr>
            <p:ph idx="1"/>
          </p:nvPr>
        </p:nvSpPr>
        <p:spPr/>
        <p:txBody>
          <a:bodyPr/>
          <a:lstStyle/>
          <a:p>
            <a:endParaRPr lang="en-US" dirty="0">
              <a:hlinkClick r:id="rId2"/>
            </a:endParaRPr>
          </a:p>
          <a:p>
            <a:endParaRPr lang="en-US" dirty="0">
              <a:hlinkClick r:id="rId2"/>
            </a:endParaRPr>
          </a:p>
          <a:p>
            <a:endParaRPr lang="en-US" dirty="0">
              <a:hlinkClick r:id="rId2"/>
            </a:endParaRPr>
          </a:p>
          <a:p>
            <a:r>
              <a:rPr lang="en-US" dirty="0">
                <a:hlinkClick r:id="rId2"/>
              </a:rPr>
              <a:t>https://www.bbc.com/news/science-environment-46459714</a:t>
            </a:r>
            <a:endParaRPr lang="en-US" dirty="0"/>
          </a:p>
          <a:p>
            <a:endParaRPr lang="en-US" dirty="0"/>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60438"/>
          </a:xfrm>
        </p:spPr>
        <p:txBody>
          <a:bodyPr>
            <a:normAutofit fontScale="90000"/>
          </a:bodyPr>
          <a:lstStyle/>
          <a:p>
            <a:r>
              <a:rPr lang="en-US" sz="4000" dirty="0"/>
              <a:t>Top Tips for Reducing your Carbon Footprint</a:t>
            </a:r>
            <a:br>
              <a:rPr lang="en-US" dirty="0"/>
            </a:br>
            <a:endParaRPr lang="en-US" dirty="0"/>
          </a:p>
        </p:txBody>
      </p:sp>
      <p:pic>
        <p:nvPicPr>
          <p:cNvPr id="2050" name="Picture 2" descr="http://www.greeneatz.com/wp-content/uploads/2013/01/foods-carbon-footprint-7.gif"/>
          <p:cNvPicPr>
            <a:picLocks noChangeAspect="1" noChangeArrowheads="1"/>
          </p:cNvPicPr>
          <p:nvPr/>
        </p:nvPicPr>
        <p:blipFill>
          <a:blip r:embed="rId2"/>
          <a:srcRect/>
          <a:stretch>
            <a:fillRect/>
          </a:stretch>
        </p:blipFill>
        <p:spPr bwMode="auto">
          <a:xfrm>
            <a:off x="228600" y="1295400"/>
            <a:ext cx="8915400" cy="4876800"/>
          </a:xfrm>
          <a:prstGeom prst="rect">
            <a:avLst/>
          </a:prstGeom>
          <a:noFill/>
        </p:spPr>
      </p:pic>
      <p:sp>
        <p:nvSpPr>
          <p:cNvPr id="5" name="Rectangle 4"/>
          <p:cNvSpPr/>
          <p:nvPr/>
        </p:nvSpPr>
        <p:spPr>
          <a:xfrm>
            <a:off x="0" y="6248400"/>
            <a:ext cx="9144000" cy="369332"/>
          </a:xfrm>
          <a:prstGeom prst="rect">
            <a:avLst/>
          </a:prstGeom>
        </p:spPr>
        <p:txBody>
          <a:bodyPr wrap="square">
            <a:spAutoFit/>
          </a:bodyPr>
          <a:lstStyle/>
          <a:p>
            <a:r>
              <a:rPr lang="en-US" b="1" dirty="0"/>
              <a:t>The carbon footprint of a vegetarian diet is about half that of a meat-lover’s diet.</a:t>
            </a:r>
            <a:endParaRPr lang="en-US"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62E0168-9C5D-423B-AC21-B23AF4BFD3EA}"/>
              </a:ext>
            </a:extLst>
          </p:cNvPr>
          <p:cNvSpPr>
            <a:spLocks noGrp="1"/>
          </p:cNvSpPr>
          <p:nvPr>
            <p:ph idx="1"/>
          </p:nvPr>
        </p:nvSpPr>
        <p:spPr>
          <a:xfrm>
            <a:off x="304800" y="1493837"/>
            <a:ext cx="8229600" cy="1782763"/>
          </a:xfrm>
        </p:spPr>
        <p:txBody>
          <a:bodyPr/>
          <a:lstStyle/>
          <a:p>
            <a:r>
              <a:rPr lang="en-US" altLang="en-US" b="1" dirty="0">
                <a:latin typeface="Comic Sans MS" panose="030F0702030302020204" pitchFamily="66" charset="0"/>
              </a:rPr>
              <a:t>The </a:t>
            </a:r>
            <a:r>
              <a:rPr lang="en-US" altLang="en-US" b="1" dirty="0">
                <a:solidFill>
                  <a:srgbClr val="C00000"/>
                </a:solidFill>
                <a:latin typeface="Comic Sans MS" panose="030F0702030302020204" pitchFamily="66" charset="0"/>
              </a:rPr>
              <a:t>simple plants die</a:t>
            </a:r>
            <a:r>
              <a:rPr lang="en-US" altLang="en-US" b="1" dirty="0">
                <a:latin typeface="Comic Sans MS" panose="030F0702030302020204" pitchFamily="66" charset="0"/>
              </a:rPr>
              <a:t>, adding more organic material (nutrients) to the soil.</a:t>
            </a:r>
          </a:p>
          <a:p>
            <a:r>
              <a:rPr lang="en-US" altLang="en-US" b="1" dirty="0">
                <a:latin typeface="Comic Sans MS" panose="030F0702030302020204" pitchFamily="66" charset="0"/>
              </a:rPr>
              <a:t>The </a:t>
            </a:r>
            <a:r>
              <a:rPr lang="en-US" altLang="en-US" b="1" dirty="0">
                <a:solidFill>
                  <a:srgbClr val="C00000"/>
                </a:solidFill>
                <a:latin typeface="Comic Sans MS" panose="030F0702030302020204" pitchFamily="66" charset="0"/>
              </a:rPr>
              <a:t>soil layer thickens</a:t>
            </a:r>
            <a:r>
              <a:rPr lang="en-US" altLang="en-US" b="1" dirty="0">
                <a:latin typeface="Comic Sans MS" panose="030F0702030302020204" pitchFamily="66" charset="0"/>
              </a:rPr>
              <a:t>, and grasses, wildflowers, and other plants begin to take over.</a:t>
            </a:r>
          </a:p>
          <a:p>
            <a:endParaRPr lang="en-AE" dirty="0"/>
          </a:p>
        </p:txBody>
      </p:sp>
      <p:sp>
        <p:nvSpPr>
          <p:cNvPr id="3" name="Content Placeholder 2">
            <a:extLst>
              <a:ext uri="{FF2B5EF4-FFF2-40B4-BE49-F238E27FC236}">
                <a16:creationId xmlns:a16="http://schemas.microsoft.com/office/drawing/2014/main" id="{11BF1816-CCD5-4762-AAFE-1F9F42A550F3}"/>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Primary Succession</a:t>
            </a:r>
            <a:endParaRPr lang="en-AE" dirty="0"/>
          </a:p>
        </p:txBody>
      </p:sp>
      <p:pic>
        <p:nvPicPr>
          <p:cNvPr id="4" name="Picture 4">
            <a:extLst>
              <a:ext uri="{FF2B5EF4-FFF2-40B4-BE49-F238E27FC236}">
                <a16:creationId xmlns:a16="http://schemas.microsoft.com/office/drawing/2014/main" id="{AB2B10A2-7645-40B3-8C50-4E3A298A78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3200400"/>
            <a:ext cx="7467600"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1374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DA2B522-E4EF-4938-8675-6427F18CD198}"/>
              </a:ext>
            </a:extLst>
          </p:cNvPr>
          <p:cNvSpPr>
            <a:spLocks noGrp="1"/>
          </p:cNvSpPr>
          <p:nvPr>
            <p:ph idx="1"/>
          </p:nvPr>
        </p:nvSpPr>
        <p:spPr>
          <a:xfrm>
            <a:off x="304800" y="1493837"/>
            <a:ext cx="4419600" cy="4830763"/>
          </a:xfrm>
        </p:spPr>
        <p:txBody>
          <a:bodyPr>
            <a:normAutofit/>
          </a:bodyPr>
          <a:lstStyle/>
          <a:p>
            <a:pPr>
              <a:buFont typeface="Arial" panose="020B0604020202020204" pitchFamily="34" charset="0"/>
              <a:buChar char="•"/>
            </a:pPr>
            <a:r>
              <a:rPr lang="en-US" altLang="en-US" b="1" dirty="0">
                <a:latin typeface="Comic Sans MS" panose="030F0702030302020204" pitchFamily="66" charset="0"/>
              </a:rPr>
              <a:t>These plants die, and they add more nutrients to the soil.</a:t>
            </a:r>
          </a:p>
          <a:p>
            <a:pPr>
              <a:buFont typeface="Arial" panose="020B0604020202020204" pitchFamily="34" charset="0"/>
              <a:buChar char="•"/>
            </a:pPr>
            <a:r>
              <a:rPr lang="en-US" altLang="en-US" b="1" dirty="0">
                <a:solidFill>
                  <a:srgbClr val="C00000"/>
                </a:solidFill>
                <a:latin typeface="Comic Sans MS" panose="030F0702030302020204" pitchFamily="66" charset="0"/>
              </a:rPr>
              <a:t>Shrubs</a:t>
            </a:r>
            <a:r>
              <a:rPr lang="en-US" altLang="en-US" b="1" dirty="0">
                <a:latin typeface="Comic Sans MS" panose="030F0702030302020204" pitchFamily="66" charset="0"/>
              </a:rPr>
              <a:t> and </a:t>
            </a:r>
            <a:r>
              <a:rPr lang="en-US" altLang="en-US" b="1" dirty="0">
                <a:solidFill>
                  <a:srgbClr val="C00000"/>
                </a:solidFill>
                <a:latin typeface="Comic Sans MS" panose="030F0702030302020204" pitchFamily="66" charset="0"/>
              </a:rPr>
              <a:t>trees</a:t>
            </a:r>
            <a:r>
              <a:rPr lang="en-US" altLang="en-US" b="1" dirty="0">
                <a:latin typeface="Comic Sans MS" panose="030F0702030302020204" pitchFamily="66" charset="0"/>
              </a:rPr>
              <a:t> can survive now.</a:t>
            </a:r>
          </a:p>
          <a:p>
            <a:pPr>
              <a:buFont typeface="Arial" panose="020B0604020202020204" pitchFamily="34" charset="0"/>
              <a:buChar char="•"/>
            </a:pPr>
            <a:r>
              <a:rPr lang="en-US" altLang="en-US" b="1" dirty="0">
                <a:latin typeface="Comic Sans MS" panose="030F0702030302020204" pitchFamily="66" charset="0"/>
              </a:rPr>
              <a:t>Insects, small birds, and mammals have begun to move into the area.</a:t>
            </a:r>
          </a:p>
          <a:p>
            <a:pPr>
              <a:buFont typeface="Arial" panose="020B0604020202020204" pitchFamily="34" charset="0"/>
              <a:buChar char="•"/>
            </a:pPr>
            <a:r>
              <a:rPr lang="en-US" altLang="en-US" b="1" dirty="0">
                <a:solidFill>
                  <a:srgbClr val="C00000"/>
                </a:solidFill>
                <a:latin typeface="Comic Sans MS" panose="030F0702030302020204" pitchFamily="66" charset="0"/>
              </a:rPr>
              <a:t>What was once bare rock</a:t>
            </a:r>
            <a:r>
              <a:rPr lang="en-US" altLang="en-US" b="1" dirty="0">
                <a:latin typeface="Comic Sans MS" panose="030F0702030302020204" pitchFamily="66" charset="0"/>
              </a:rPr>
              <a:t>, now supports a variety of life.</a:t>
            </a:r>
          </a:p>
          <a:p>
            <a:pPr>
              <a:buFont typeface="Arial" panose="020B0604020202020204" pitchFamily="34" charset="0"/>
              <a:buChar char="•"/>
            </a:pPr>
            <a:endParaRPr lang="en-US" altLang="en-US" b="1" dirty="0">
              <a:latin typeface="Comic Sans MS" panose="030F0702030302020204" pitchFamily="66" charset="0"/>
            </a:endParaRPr>
          </a:p>
          <a:p>
            <a:endParaRPr lang="en-AE" dirty="0"/>
          </a:p>
        </p:txBody>
      </p:sp>
      <p:sp>
        <p:nvSpPr>
          <p:cNvPr id="3" name="Content Placeholder 2">
            <a:extLst>
              <a:ext uri="{FF2B5EF4-FFF2-40B4-BE49-F238E27FC236}">
                <a16:creationId xmlns:a16="http://schemas.microsoft.com/office/drawing/2014/main" id="{32A03903-B307-4674-B735-82389EAA3C2A}"/>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Primary Succession</a:t>
            </a:r>
            <a:endParaRPr lang="en-AE" dirty="0"/>
          </a:p>
          <a:p>
            <a:endParaRPr lang="en-AE" dirty="0"/>
          </a:p>
        </p:txBody>
      </p:sp>
      <p:pic>
        <p:nvPicPr>
          <p:cNvPr id="4" name="Picture 4">
            <a:extLst>
              <a:ext uri="{FF2B5EF4-FFF2-40B4-BE49-F238E27FC236}">
                <a16:creationId xmlns:a16="http://schemas.microsoft.com/office/drawing/2014/main" id="{B31F2C3A-81F9-4155-9110-A3D0F61B23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8578" y="1371600"/>
            <a:ext cx="4267200"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9002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FE58C-5AA1-442D-A1E6-0EB1AF96FA5D}"/>
              </a:ext>
            </a:extLst>
          </p:cNvPr>
          <p:cNvSpPr>
            <a:spLocks noGrp="1"/>
          </p:cNvSpPr>
          <p:nvPr>
            <p:ph idx="1"/>
          </p:nvPr>
        </p:nvSpPr>
        <p:spPr/>
        <p:txBody>
          <a:bodyPr/>
          <a:lstStyle/>
          <a:p>
            <a:r>
              <a:rPr lang="en-US" altLang="en-US" b="1" dirty="0">
                <a:solidFill>
                  <a:srgbClr val="C00000"/>
                </a:solidFill>
                <a:latin typeface="Comic Sans MS" panose="030F0702030302020204" pitchFamily="66" charset="0"/>
              </a:rPr>
              <a:t>Pioneer Species</a:t>
            </a:r>
          </a:p>
          <a:p>
            <a:endParaRPr lang="en-US" b="1" dirty="0">
              <a:solidFill>
                <a:srgbClr val="C00000"/>
              </a:solidFill>
              <a:latin typeface="Comic Sans MS" panose="030F0702030302020204" pitchFamily="66" charset="0"/>
            </a:endParaRPr>
          </a:p>
          <a:p>
            <a:r>
              <a:rPr lang="en-US" altLang="en-US" dirty="0"/>
              <a:t>Hardy species which are the first to colonize previously disrupted or damaged ecosystems.</a:t>
            </a:r>
            <a:endParaRPr lang="en-AE" dirty="0"/>
          </a:p>
        </p:txBody>
      </p:sp>
      <p:sp>
        <p:nvSpPr>
          <p:cNvPr id="3" name="Content Placeholder 2">
            <a:extLst>
              <a:ext uri="{FF2B5EF4-FFF2-40B4-BE49-F238E27FC236}">
                <a16:creationId xmlns:a16="http://schemas.microsoft.com/office/drawing/2014/main" id="{9D7C69FF-28B2-43DB-BECA-1A846A11049E}"/>
              </a:ext>
            </a:extLst>
          </p:cNvPr>
          <p:cNvSpPr>
            <a:spLocks noGrp="1"/>
          </p:cNvSpPr>
          <p:nvPr>
            <p:ph sz="quarter" idx="10"/>
          </p:nvPr>
        </p:nvSpPr>
        <p:spPr/>
        <p:txBody>
          <a:bodyPr/>
          <a:lstStyle/>
          <a:p>
            <a:r>
              <a:rPr lang="en-US" altLang="en-US" dirty="0">
                <a:solidFill>
                  <a:srgbClr val="C00000"/>
                </a:solidFill>
                <a:latin typeface="Comic Sans MS" panose="030F0702030302020204" pitchFamily="66" charset="0"/>
              </a:rPr>
              <a:t>Primary Succession</a:t>
            </a:r>
            <a:endParaRPr lang="en-AE" dirty="0"/>
          </a:p>
        </p:txBody>
      </p:sp>
      <p:pic>
        <p:nvPicPr>
          <p:cNvPr id="4" name="Picture 3">
            <a:extLst>
              <a:ext uri="{FF2B5EF4-FFF2-40B4-BE49-F238E27FC236}">
                <a16:creationId xmlns:a16="http://schemas.microsoft.com/office/drawing/2014/main" id="{ED4BBAE9-CDAD-43BB-8571-F271D568BE89}"/>
              </a:ext>
            </a:extLst>
          </p:cNvPr>
          <p:cNvPicPr>
            <a:picLocks noChangeAspect="1"/>
          </p:cNvPicPr>
          <p:nvPr/>
        </p:nvPicPr>
        <p:blipFill>
          <a:blip r:embed="rId2"/>
          <a:stretch>
            <a:fillRect/>
          </a:stretch>
        </p:blipFill>
        <p:spPr>
          <a:xfrm>
            <a:off x="1295400" y="3276600"/>
            <a:ext cx="6096000" cy="3248025"/>
          </a:xfrm>
          <a:prstGeom prst="rect">
            <a:avLst/>
          </a:prstGeom>
        </p:spPr>
      </p:pic>
    </p:spTree>
    <p:extLst>
      <p:ext uri="{BB962C8B-B14F-4D97-AF65-F5344CB8AC3E}">
        <p14:creationId xmlns:p14="http://schemas.microsoft.com/office/powerpoint/2010/main" val="1015384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3" name="Rectangle 55"/>
          <p:cNvSpPr>
            <a:spLocks noGrp="1" noChangeArrowheads="1"/>
          </p:cNvSpPr>
          <p:nvPr>
            <p:ph type="title"/>
          </p:nvPr>
        </p:nvSpPr>
        <p:spPr>
          <a:xfrm>
            <a:off x="1089377" y="457200"/>
            <a:ext cx="6965245" cy="1202485"/>
          </a:xfrm>
        </p:spPr>
        <p:txBody>
          <a:bodyPr/>
          <a:lstStyle/>
          <a:p>
            <a:pPr eaLnBrk="1" hangingPunct="1"/>
            <a:r>
              <a:rPr lang="en-US" b="1" u="sng" dirty="0">
                <a:solidFill>
                  <a:srgbClr val="00B050"/>
                </a:solidFill>
              </a:rPr>
              <a:t>PRIMARY SUCCESSION</a:t>
            </a:r>
          </a:p>
        </p:txBody>
      </p:sp>
      <p:sp>
        <p:nvSpPr>
          <p:cNvPr id="13317" name="Rectangle 11"/>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3318" name="Rectangle 13"/>
          <p:cNvSpPr>
            <a:spLocks noChangeArrowheads="1"/>
          </p:cNvSpPr>
          <p:nvPr/>
        </p:nvSpPr>
        <p:spPr bwMode="auto">
          <a:xfrm>
            <a:off x="160338" y="1465263"/>
            <a:ext cx="8686800" cy="0"/>
          </a:xfrm>
          <a:prstGeom prst="rect">
            <a:avLst/>
          </a:prstGeom>
          <a:solidFill>
            <a:srgbClr val="C6BDA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19" name="Picture 10"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Rectangle 15"/>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21" name="Picture 9"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2" name="Rectangle 17"/>
          <p:cNvSpPr>
            <a:spLocks noChangeArrowheads="1"/>
          </p:cNvSpPr>
          <p:nvPr/>
        </p:nvSpPr>
        <p:spPr bwMode="auto">
          <a:xfrm>
            <a:off x="160338" y="1465263"/>
            <a:ext cx="8686800" cy="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23" name="Picture 8"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4" name="Rectangle 19"/>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25" name="Picture 7"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6" name="Rectangle 21"/>
          <p:cNvSpPr>
            <a:spLocks noChangeArrowheads="1"/>
          </p:cNvSpPr>
          <p:nvPr/>
        </p:nvSpPr>
        <p:spPr bwMode="auto">
          <a:xfrm>
            <a:off x="160338" y="1465263"/>
            <a:ext cx="8686800" cy="0"/>
          </a:xfrm>
          <a:prstGeom prst="rect">
            <a:avLst/>
          </a:prstGeom>
          <a:solidFill>
            <a:srgbClr val="C6BDA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27" name="Picture 6"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8" name="Rectangle 23"/>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29" name="Picture 5" descr="http://www.mhhe.com/biosci/esp/2001_gbio/folder_structure/ec/m2/s3/assets/navigation/transparent.gif"/>
          <p:cNvPicPr>
            <a:picLocks noChangeAspect="1" noChangeArrowheads="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160338" y="1465263"/>
            <a:ext cx="9525" cy="1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0" name="Rectangle 25"/>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3331" name="Rectangle 26"/>
          <p:cNvSpPr>
            <a:spLocks noChangeArrowheads="1"/>
          </p:cNvSpPr>
          <p:nvPr/>
        </p:nvSpPr>
        <p:spPr bwMode="auto">
          <a:xfrm>
            <a:off x="160338" y="1465263"/>
            <a:ext cx="8686800" cy="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pic>
        <p:nvPicPr>
          <p:cNvPr id="13332" name="Picture 4" descr="http://www.mhhe.com/biosci/esp/2001_gbio/folder_structure/ec/m2/s3/assets/images/ecm2s3_1.jpg"/>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610723" y="1484314"/>
            <a:ext cx="7923678" cy="4717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970515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1" name="Rectangle 2"/>
          <p:cNvSpPr>
            <a:spLocks noGrp="1" noChangeArrowheads="1"/>
          </p:cNvSpPr>
          <p:nvPr>
            <p:ph type="title"/>
          </p:nvPr>
        </p:nvSpPr>
        <p:spPr/>
        <p:txBody>
          <a:bodyPr>
            <a:normAutofit/>
          </a:bodyPr>
          <a:lstStyle/>
          <a:p>
            <a:pPr eaLnBrk="1" hangingPunct="1"/>
            <a:r>
              <a:rPr lang="en-US" b="1" u="sng" dirty="0">
                <a:solidFill>
                  <a:srgbClr val="00B050"/>
                </a:solidFill>
              </a:rPr>
              <a:t>CLIMAX COMMUNITY</a:t>
            </a:r>
          </a:p>
        </p:txBody>
      </p:sp>
      <p:sp>
        <p:nvSpPr>
          <p:cNvPr id="29702" name="Rectangle 3"/>
          <p:cNvSpPr>
            <a:spLocks noGrp="1" noChangeArrowheads="1"/>
          </p:cNvSpPr>
          <p:nvPr>
            <p:ph idx="1"/>
          </p:nvPr>
        </p:nvSpPr>
        <p:spPr>
          <a:xfrm>
            <a:off x="838200" y="2057400"/>
            <a:ext cx="7543800" cy="4114800"/>
          </a:xfrm>
        </p:spPr>
        <p:txBody>
          <a:bodyPr/>
          <a:lstStyle/>
          <a:p>
            <a:pPr eaLnBrk="1" hangingPunct="1"/>
            <a:r>
              <a:rPr lang="en-US" sz="2400" dirty="0"/>
              <a:t>A climax community is a mature, stable community that </a:t>
            </a:r>
            <a:r>
              <a:rPr lang="en-US" sz="2400"/>
              <a:t>is in the </a:t>
            </a:r>
            <a:r>
              <a:rPr lang="en-US" sz="2400" b="1" dirty="0">
                <a:solidFill>
                  <a:srgbClr val="FF0000"/>
                </a:solidFill>
              </a:rPr>
              <a:t>final stage </a:t>
            </a:r>
            <a:r>
              <a:rPr lang="en-US" sz="2400" dirty="0"/>
              <a:t>of ecological succession. </a:t>
            </a:r>
          </a:p>
          <a:p>
            <a:pPr eaLnBrk="1" hangingPunct="1"/>
            <a:r>
              <a:rPr lang="en-US" sz="2400" dirty="0"/>
              <a:t>In an ecosystem with a climax community, the conditions continue to be suitable for all the members of the community.</a:t>
            </a:r>
          </a:p>
          <a:p>
            <a:pPr eaLnBrk="1" hangingPunct="1"/>
            <a:r>
              <a:rPr lang="en-US" sz="2400" dirty="0"/>
              <a:t>Climax species - that are best adapted for the area and will persist after succession has finished - until another disturbance clears the area.</a:t>
            </a:r>
          </a:p>
        </p:txBody>
      </p:sp>
    </p:spTree>
    <p:extLst>
      <p:ext uri="{BB962C8B-B14F-4D97-AF65-F5344CB8AC3E}">
        <p14:creationId xmlns:p14="http://schemas.microsoft.com/office/powerpoint/2010/main" val="2070678472"/>
      </p:ext>
    </p:extLst>
  </p:cSld>
  <p:clrMapOvr>
    <a:masterClrMapping/>
  </p:clrMapOvr>
  <p:transition/>
</p:sld>
</file>

<file path=ppt/theme/theme1.xml><?xml version="1.0" encoding="utf-8"?>
<a:theme xmlns:a="http://schemas.openxmlformats.org/drawingml/2006/main" name="Theme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Theme2</Template>
  <TotalTime>6690</TotalTime>
  <Words>1311</Words>
  <Application>Microsoft Office PowerPoint</Application>
  <PresentationFormat>On-screen Show (4:3)</PresentationFormat>
  <Paragraphs>153</Paragraphs>
  <Slides>43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Arial</vt:lpstr>
      <vt:lpstr>Arial Narrow</vt:lpstr>
      <vt:lpstr>Bertram LET</vt:lpstr>
      <vt:lpstr>Calibri</vt:lpstr>
      <vt:lpstr>Comic Sans MS</vt:lpstr>
      <vt:lpstr>Georgia</vt:lpstr>
      <vt:lpstr>Helmet</vt:lpstr>
      <vt:lpstr>Wingdings</vt:lpstr>
      <vt:lpstr>Theme2</vt:lpstr>
      <vt:lpstr> ECOLOGICAL SUCCESSION</vt:lpstr>
      <vt:lpstr>PowerPoint Presentation</vt:lpstr>
      <vt:lpstr>PowerPoint Presentation</vt:lpstr>
      <vt:lpstr>PowerPoint Presentation</vt:lpstr>
      <vt:lpstr>PowerPoint Presentation</vt:lpstr>
      <vt:lpstr>PowerPoint Presentation</vt:lpstr>
      <vt:lpstr>PowerPoint Presentation</vt:lpstr>
      <vt:lpstr>PRIMARY SUCCESSION</vt:lpstr>
      <vt:lpstr>CLIMAX COMMUNITY</vt:lpstr>
      <vt:lpstr>PowerPoint Presentation</vt:lpstr>
      <vt:lpstr>THREATS TO CLIMAX COMMUNITIES</vt:lpstr>
      <vt:lpstr>PowerPoint Presentation</vt:lpstr>
      <vt:lpstr>SECONDARY SUCCESSION</vt:lpstr>
      <vt:lpstr>SECONDARY SUCCESSION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CHARACTERISTICS</vt:lpstr>
      <vt:lpstr>PowerPoint Presentation</vt:lpstr>
      <vt:lpstr>PowerPoint Presentation</vt:lpstr>
      <vt:lpstr>PowerPoint Presentation</vt:lpstr>
      <vt:lpstr>PowerPoint Presentation</vt:lpstr>
      <vt:lpstr>PowerPoint Presentation</vt:lpstr>
      <vt:lpstr>PowerPoint Presentation</vt:lpstr>
      <vt:lpstr> Countries that belch out the most CO2 per capita </vt:lpstr>
      <vt:lpstr> Countries that belch out the least CO2 per capita </vt:lpstr>
      <vt:lpstr>PowerPoint Presentation</vt:lpstr>
      <vt:lpstr>PowerPoint Presentation</vt:lpstr>
      <vt:lpstr>What's your diet's carbon footprint? </vt:lpstr>
      <vt:lpstr>Top Tips for Reducing your Carbon Footprint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 Development and Climate Change</dc:title>
  <dc:creator>GeethaK</dc:creator>
  <cp:lastModifiedBy>Niharika Geetha Prabaharan .</cp:lastModifiedBy>
  <cp:revision>337</cp:revision>
  <dcterms:created xsi:type="dcterms:W3CDTF">2006-08-16T00:00:00Z</dcterms:created>
  <dcterms:modified xsi:type="dcterms:W3CDTF">2023-02-21T08:04:21Z</dcterms:modified>
</cp:coreProperties>
</file>